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1"/>
  </p:sldMasterIdLst>
  <p:notesMasterIdLst>
    <p:notesMasterId r:id="rId57"/>
  </p:notesMasterIdLst>
  <p:sldIdLst>
    <p:sldId id="256" r:id="rId2"/>
    <p:sldId id="293" r:id="rId3"/>
    <p:sldId id="295" r:id="rId4"/>
    <p:sldId id="296" r:id="rId5"/>
    <p:sldId id="346" r:id="rId6"/>
    <p:sldId id="299" r:id="rId7"/>
    <p:sldId id="343" r:id="rId8"/>
    <p:sldId id="345" r:id="rId9"/>
    <p:sldId id="301" r:id="rId10"/>
    <p:sldId id="302" r:id="rId11"/>
    <p:sldId id="303" r:id="rId12"/>
    <p:sldId id="342" r:id="rId13"/>
    <p:sldId id="304" r:id="rId14"/>
    <p:sldId id="298" r:id="rId15"/>
    <p:sldId id="347" r:id="rId16"/>
    <p:sldId id="348" r:id="rId17"/>
    <p:sldId id="349" r:id="rId18"/>
    <p:sldId id="350" r:id="rId19"/>
    <p:sldId id="351" r:id="rId20"/>
    <p:sldId id="352" r:id="rId21"/>
    <p:sldId id="306" r:id="rId22"/>
    <p:sldId id="344" r:id="rId23"/>
    <p:sldId id="308" r:id="rId24"/>
    <p:sldId id="312" r:id="rId25"/>
    <p:sldId id="309" r:id="rId26"/>
    <p:sldId id="318" r:id="rId27"/>
    <p:sldId id="310" r:id="rId28"/>
    <p:sldId id="313" r:id="rId29"/>
    <p:sldId id="314" r:id="rId30"/>
    <p:sldId id="311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30" r:id="rId41"/>
    <p:sldId id="331" r:id="rId42"/>
    <p:sldId id="332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53" r:id="rId52"/>
    <p:sldId id="354" r:id="rId53"/>
    <p:sldId id="357" r:id="rId54"/>
    <p:sldId id="358" r:id="rId55"/>
    <p:sldId id="360" r:id="rId5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83604-D60D-4A85-BFCC-9CAB418FCCDB}" type="datetimeFigureOut">
              <a:rPr lang="pt-BR" smtClean="0"/>
              <a:pPr/>
              <a:t>15/11/2022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AE98A-2921-44C5-992D-266CE2FAE14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805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ângulo isósceles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6D7CF73E-AA7B-4CBB-80DE-44DF121F6FA8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r>
              <a:rPr lang="pt-BR"/>
              <a:t>Noções de Informática</a:t>
            </a:r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1FABA-1A41-4225-8132-47141FD99005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B511-D0A4-4623-A1A9-65457FC2E418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286776" y="6480969"/>
            <a:ext cx="502920" cy="301752"/>
          </a:xfrm>
        </p:spPr>
        <p:txBody>
          <a:bodyPr/>
          <a:lstStyle>
            <a:lvl1pPr algn="r">
              <a:defRPr/>
            </a:lvl1pPr>
          </a:lstStyle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retângulo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riângulo isósceles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C03EC0AC-147D-45DB-98B2-20C3C2B25869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826868FC-52BF-4F7A-848F-0219308034B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0916A6EB-CD9F-43A9-A6E9-802B146CB48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95183-970B-4F1A-B609-F8DAE9E7D0AC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79ACE41C-A56F-4E3E-881B-7531C0E7AD3B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A6F44E8F-3DFA-4E49-B33B-5FD41112C24C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Noções de Informática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CCE2ECF2-4D1A-4AD3-A4D8-6FD94D757A8B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r>
              <a:rPr lang="pt-BR"/>
              <a:t>Noções de Informática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ângulo retângulo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Conector reto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797764F-6FD5-4C9D-AA6A-50DFFA7A79BE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r>
              <a:rPr lang="pt-BR"/>
              <a:t>Noções de Informática</a:t>
            </a:r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267B893-D777-4016-9221-0D3CF51EF96B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Comercial%20do%20Kinect%20para%20o%20Brasil.mp4" TargetMode="External"/><Relationship Id="rId2" Type="http://schemas.openxmlformats.org/officeDocument/2006/relationships/hyperlink" Target="Rodrigo%20Buzzetto%20-%20Comercial%20Nintendo%20Wii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videoplayback.avi" TargetMode="External"/><Relationship Id="rId7" Type="http://schemas.openxmlformats.org/officeDocument/2006/relationships/image" Target="../media/image21.png"/><Relationship Id="rId2" Type="http://schemas.openxmlformats.org/officeDocument/2006/relationships/hyperlink" Target="macbookairad.av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An&#225;lise%20de%20Produto%20-%20Motorola%20Atrix%204G%20-%20TecMundo.mp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Apple%20apresenta%20o%20novo%20iPad%20(Legendado%20em%20Portugu&#234;s).mp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0544" y="3033722"/>
            <a:ext cx="8062912" cy="1752600"/>
          </a:xfrm>
        </p:spPr>
        <p:txBody>
          <a:bodyPr>
            <a:normAutofit/>
          </a:bodyPr>
          <a:lstStyle/>
          <a:p>
            <a:r>
              <a:rPr lang="pt-BR" sz="3600" dirty="0"/>
              <a:t>Noções de Informática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Inovações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Jogos</a:t>
            </a:r>
          </a:p>
          <a:p>
            <a:pPr lvl="1"/>
            <a:r>
              <a:rPr lang="pt-BR" dirty="0">
                <a:hlinkClick r:id="rId2" action="ppaction://hlinkfile"/>
              </a:rPr>
              <a:t>Wii</a:t>
            </a:r>
            <a:endParaRPr lang="pt-BR" dirty="0"/>
          </a:p>
          <a:p>
            <a:pPr lvl="1"/>
            <a:r>
              <a:rPr lang="pt-BR" dirty="0">
                <a:hlinkClick r:id="rId3" action="ppaction://hlinkfile"/>
              </a:rPr>
              <a:t>kinect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83568" y="3861048"/>
            <a:ext cx="3357586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934" y="2714620"/>
            <a:ext cx="38004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2132" y="1857364"/>
            <a:ext cx="3071834" cy="323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Inovações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Notebooks</a:t>
            </a:r>
          </a:p>
          <a:p>
            <a:pPr lvl="1"/>
            <a:r>
              <a:rPr lang="pt-BR" dirty="0" err="1">
                <a:hlinkClick r:id="rId2" action="ppaction://hlinkfile"/>
              </a:rPr>
              <a:t>Macbook</a:t>
            </a:r>
            <a:endParaRPr lang="pt-BR" dirty="0"/>
          </a:p>
          <a:p>
            <a:pPr lvl="1"/>
            <a:r>
              <a:rPr lang="pt-BR" dirty="0">
                <a:hlinkClick r:id="rId3" action="ppaction://hlinkfile"/>
              </a:rPr>
              <a:t>Surface</a:t>
            </a:r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5415" y="3305164"/>
            <a:ext cx="28575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0" y="3643314"/>
            <a:ext cx="3738572" cy="2968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868" y="2571744"/>
            <a:ext cx="43243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00496" y="2214554"/>
            <a:ext cx="43243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00430" y="2643182"/>
            <a:ext cx="43243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Inovações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Netbooks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47625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988840"/>
            <a:ext cx="3461370" cy="346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Inovações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Mídia</a:t>
            </a:r>
          </a:p>
          <a:p>
            <a:pPr lvl="1"/>
            <a:r>
              <a:rPr lang="pt-BR" dirty="0" err="1"/>
              <a:t>Blue-ray</a:t>
            </a:r>
            <a:endParaRPr lang="pt-BR" dirty="0"/>
          </a:p>
          <a:p>
            <a:pPr lvl="2"/>
            <a:r>
              <a:rPr lang="pt-BR" dirty="0"/>
              <a:t>Sucessor do DVD</a:t>
            </a:r>
          </a:p>
          <a:p>
            <a:pPr lvl="2"/>
            <a:r>
              <a:rPr lang="pt-BR" dirty="0"/>
              <a:t>25 a 50 </a:t>
            </a:r>
            <a:r>
              <a:rPr lang="pt-BR" dirty="0" err="1"/>
              <a:t>gigas</a:t>
            </a:r>
            <a:endParaRPr lang="pt-BR" dirty="0"/>
          </a:p>
          <a:p>
            <a:pPr lvl="2"/>
            <a:r>
              <a:rPr lang="pt-BR" dirty="0"/>
              <a:t>10X mais que </a:t>
            </a:r>
            <a:br>
              <a:rPr lang="pt-BR" dirty="0"/>
            </a:br>
            <a:r>
              <a:rPr lang="pt-BR" dirty="0"/>
              <a:t>o DVD(4.7g)</a:t>
            </a:r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686" y="2428868"/>
            <a:ext cx="4064409" cy="249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Inovações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Sites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t="16967" r="11111" b="26258"/>
          <a:stretch>
            <a:fillRect/>
          </a:stretch>
        </p:blipFill>
        <p:spPr bwMode="auto">
          <a:xfrm>
            <a:off x="3071803" y="3000372"/>
            <a:ext cx="4572031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t="17375" r="28972" b="40154"/>
          <a:stretch>
            <a:fillRect/>
          </a:stretch>
        </p:blipFill>
        <p:spPr bwMode="auto">
          <a:xfrm>
            <a:off x="5429256" y="4357694"/>
            <a:ext cx="335758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 l="12189" t="19031" r="33636" b="53287"/>
          <a:stretch>
            <a:fillRect/>
          </a:stretch>
        </p:blipFill>
        <p:spPr bwMode="auto">
          <a:xfrm>
            <a:off x="3357554" y="1428736"/>
            <a:ext cx="285752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/>
          <a:srcRect l="19531" t="17066" r="36524" b="34281"/>
          <a:stretch>
            <a:fillRect/>
          </a:stretch>
        </p:blipFill>
        <p:spPr bwMode="auto">
          <a:xfrm>
            <a:off x="2500298" y="1857364"/>
            <a:ext cx="535785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84" y="3786190"/>
            <a:ext cx="25717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728" y="4143380"/>
            <a:ext cx="26289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 cstate="print"/>
          <a:srcRect l="10156" t="17066" r="38282" b="40269"/>
          <a:stretch>
            <a:fillRect/>
          </a:stretch>
        </p:blipFill>
        <p:spPr bwMode="auto">
          <a:xfrm>
            <a:off x="2285984" y="2285992"/>
            <a:ext cx="6286544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 cstate="print"/>
          <a:srcRect l="9570" t="16317" r="45898" b="36527"/>
          <a:stretch>
            <a:fillRect/>
          </a:stretch>
        </p:blipFill>
        <p:spPr bwMode="auto">
          <a:xfrm>
            <a:off x="2428860" y="1785926"/>
            <a:ext cx="542928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54892" y="2428868"/>
            <a:ext cx="8017636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tx1"/>
              </a:contourClr>
            </a:sp3d>
          </a:bodyPr>
          <a:lstStyle/>
          <a:p>
            <a:pPr algn="ctr"/>
            <a:r>
              <a:rPr lang="pt-BR" sz="44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  <a:t>A Educação no </a:t>
            </a:r>
          </a:p>
          <a:p>
            <a:pPr algn="ctr"/>
            <a:r>
              <a:rPr lang="pt-BR" sz="44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  <a:t>século </a:t>
            </a:r>
            <a:r>
              <a:rPr lang="pt-BR" sz="4400" b="1" cap="all" dirty="0" err="1">
                <a:ln w="0"/>
                <a:effectLst>
                  <a:reflection blurRad="12700" stA="50000" endPos="50000" dist="5000" dir="5400000" sy="-100000" rotWithShape="0"/>
                </a:effectLst>
              </a:rPr>
              <a:t>xxi</a:t>
            </a:r>
            <a:endParaRPr lang="pt-BR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6BF-376F-4F43-9610-52B55F7D4891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</p:spTree>
    <p:extLst>
      <p:ext uri="{BB962C8B-B14F-4D97-AF65-F5344CB8AC3E}">
        <p14:creationId xmlns:p14="http://schemas.microsoft.com/office/powerpoint/2010/main" val="262890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0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  <a:t>Os quatro pilares da educação de agora</a:t>
            </a:r>
            <a:br>
              <a:rPr lang="pt-BR" sz="40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Aprender a conhecer</a:t>
            </a:r>
          </a:p>
          <a:p>
            <a:pPr lvl="1"/>
            <a:r>
              <a:rPr lang="pt-BR" dirty="0"/>
              <a:t>Desejo de aprender x quantidade de saberes.</a:t>
            </a:r>
          </a:p>
          <a:p>
            <a:r>
              <a:rPr lang="pt-BR" dirty="0"/>
              <a:t>Aprender a fazer</a:t>
            </a:r>
          </a:p>
          <a:p>
            <a:pPr lvl="1"/>
            <a:r>
              <a:rPr lang="pt-BR" dirty="0"/>
              <a:t>Fazer é consequência do conhecer.</a:t>
            </a:r>
          </a:p>
          <a:p>
            <a:r>
              <a:rPr lang="pt-BR" dirty="0"/>
              <a:t>Aprender a viver juntos</a:t>
            </a:r>
          </a:p>
          <a:p>
            <a:pPr lvl="1"/>
            <a:r>
              <a:rPr lang="pt-BR" dirty="0"/>
              <a:t>Realizar projetos comuns e gerir conflitos.</a:t>
            </a:r>
          </a:p>
          <a:p>
            <a:r>
              <a:rPr lang="pt-BR" dirty="0"/>
              <a:t>Aprender a ser</a:t>
            </a:r>
          </a:p>
          <a:p>
            <a:pPr lvl="1"/>
            <a:r>
              <a:rPr lang="pt-BR" dirty="0"/>
              <a:t>Contribuir para o desenvolvimento total da pessoa.</a:t>
            </a:r>
          </a:p>
          <a:p>
            <a:pPr lvl="1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52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54892" y="2428868"/>
            <a:ext cx="8017636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tx1"/>
              </a:contourClr>
            </a:sp3d>
          </a:bodyPr>
          <a:lstStyle/>
          <a:p>
            <a:pPr algn="ctr"/>
            <a:r>
              <a:rPr lang="pt-BR" sz="44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  <a:t>Educação a distância</a:t>
            </a:r>
          </a:p>
          <a:p>
            <a:pPr algn="ctr"/>
            <a:r>
              <a:rPr lang="pt-BR" sz="4400" b="1" cap="all" dirty="0" err="1">
                <a:ln w="0"/>
                <a:effectLst>
                  <a:reflection blurRad="12700" stA="50000" endPos="50000" dist="5000" dir="5400000" sy="-100000" rotWithShape="0"/>
                </a:effectLst>
              </a:rPr>
              <a:t>ead</a:t>
            </a:r>
            <a:endParaRPr lang="pt-BR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6BF-376F-4F43-9610-52B55F7D4891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</p:spTree>
    <p:extLst>
      <p:ext uri="{BB962C8B-B14F-4D97-AF65-F5344CB8AC3E}">
        <p14:creationId xmlns:p14="http://schemas.microsoft.com/office/powerpoint/2010/main" val="64328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EaD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É uma modalidade de ensino-aprendizagem, em que o aluno e o professor estão separados espacialmente e temporalmente.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417049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396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e características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Distância física professor-aluno;</a:t>
            </a:r>
          </a:p>
          <a:p>
            <a:endParaRPr lang="pt-BR" dirty="0"/>
          </a:p>
          <a:p>
            <a:r>
              <a:rPr lang="pt-BR" dirty="0"/>
              <a:t>Estudo individualizado e independente;</a:t>
            </a:r>
          </a:p>
          <a:p>
            <a:endParaRPr lang="pt-BR" dirty="0"/>
          </a:p>
          <a:p>
            <a:r>
              <a:rPr lang="pt-BR" dirty="0"/>
              <a:t>Processo de ensino-aprendizagem mediatizado;</a:t>
            </a:r>
          </a:p>
          <a:p>
            <a:endParaRPr lang="pt-BR" dirty="0"/>
          </a:p>
          <a:p>
            <a:r>
              <a:rPr lang="pt-BR" dirty="0"/>
              <a:t>Uso de tecnologias.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76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554892" y="2428868"/>
            <a:ext cx="816051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tx1"/>
              </a:contourClr>
            </a:sp3d>
          </a:bodyPr>
          <a:lstStyle/>
          <a:p>
            <a:pPr algn="ctr"/>
            <a:r>
              <a:rPr lang="pt-BR" sz="44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  <a:t>A ERA DA INFORMAÇÃO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6BF-376F-4F43-9610-52B55F7D4891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da </a:t>
            </a:r>
            <a:r>
              <a:rPr lang="pt-BR" dirty="0" err="1"/>
              <a:t>EaD</a:t>
            </a:r>
            <a:r>
              <a:rPr lang="pt-BR" dirty="0"/>
              <a:t> (Petri)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Flexibilidade;</a:t>
            </a:r>
          </a:p>
          <a:p>
            <a:endParaRPr lang="pt-BR" dirty="0"/>
          </a:p>
          <a:p>
            <a:r>
              <a:rPr lang="pt-BR" dirty="0"/>
              <a:t>Formação permanente;</a:t>
            </a:r>
          </a:p>
          <a:p>
            <a:endParaRPr lang="pt-BR" dirty="0"/>
          </a:p>
          <a:p>
            <a:r>
              <a:rPr lang="pt-BR" dirty="0"/>
              <a:t>Economia;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20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554892" y="2428868"/>
            <a:ext cx="8017636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tx1"/>
              </a:contourClr>
            </a:sp3d>
          </a:bodyPr>
          <a:lstStyle/>
          <a:p>
            <a:pPr algn="ctr"/>
            <a:r>
              <a:rPr lang="pt-BR" sz="44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  <a:t>TECNOLOGIA DA </a:t>
            </a:r>
            <a:br>
              <a:rPr lang="pt-BR" sz="44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</a:br>
            <a:r>
              <a:rPr lang="pt-BR" sz="44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  <a:t>INFORMAÇÃO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6BF-376F-4F43-9610-52B55F7D4891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da Informação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7" name="Arredondar Retângulo em um Canto Diagonal 6"/>
          <p:cNvSpPr/>
          <p:nvPr/>
        </p:nvSpPr>
        <p:spPr>
          <a:xfrm>
            <a:off x="714348" y="2500306"/>
            <a:ext cx="7429552" cy="4000528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785918" y="1925413"/>
            <a:ext cx="6429420" cy="646331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COMUNICAÇÃO</a:t>
            </a:r>
          </a:p>
        </p:txBody>
      </p:sp>
      <p:sp>
        <p:nvSpPr>
          <p:cNvPr id="9" name="Arredondar Retângulo em um Canto Diagonal 8"/>
          <p:cNvSpPr/>
          <p:nvPr/>
        </p:nvSpPr>
        <p:spPr>
          <a:xfrm>
            <a:off x="4786314" y="2928934"/>
            <a:ext cx="2428892" cy="1357322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HARDWARE</a:t>
            </a:r>
          </a:p>
        </p:txBody>
      </p:sp>
      <p:sp>
        <p:nvSpPr>
          <p:cNvPr id="10" name="Arredondar Retângulo em um Canto Diagonal 9"/>
          <p:cNvSpPr/>
          <p:nvPr/>
        </p:nvSpPr>
        <p:spPr>
          <a:xfrm>
            <a:off x="1571604" y="2928934"/>
            <a:ext cx="2428892" cy="1357322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SOFTWARE</a:t>
            </a: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071802" y="4572008"/>
            <a:ext cx="2428892" cy="1357322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USUÁRIO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  <p:bldP spid="9" grpId="0" build="p" animBg="1"/>
      <p:bldP spid="10" grpId="0" build="p" animBg="1"/>
      <p:bldP spid="11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Unidade de informação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Bits</a:t>
            </a:r>
          </a:p>
          <a:p>
            <a:r>
              <a:rPr lang="pt-BR" dirty="0"/>
              <a:t>Bytes 			- 8 bits</a:t>
            </a:r>
          </a:p>
          <a:p>
            <a:r>
              <a:rPr lang="pt-BR" dirty="0" err="1"/>
              <a:t>KiloBytes</a:t>
            </a:r>
            <a:r>
              <a:rPr lang="pt-BR" dirty="0"/>
              <a:t>		- 1024 Bytes	</a:t>
            </a:r>
          </a:p>
          <a:p>
            <a:r>
              <a:rPr lang="pt-BR" dirty="0" err="1"/>
              <a:t>MegaBytes</a:t>
            </a:r>
            <a:r>
              <a:rPr lang="pt-BR" dirty="0"/>
              <a:t>		- 1024 Kb</a:t>
            </a:r>
          </a:p>
          <a:p>
            <a:r>
              <a:rPr lang="pt-BR" dirty="0" err="1"/>
              <a:t>GigaBytes</a:t>
            </a:r>
            <a:r>
              <a:rPr lang="pt-BR" dirty="0"/>
              <a:t>		- 1024 </a:t>
            </a:r>
            <a:r>
              <a:rPr lang="pt-BR" dirty="0" err="1"/>
              <a:t>Mb</a:t>
            </a:r>
            <a:r>
              <a:rPr lang="pt-BR" dirty="0"/>
              <a:t>	</a:t>
            </a:r>
          </a:p>
          <a:p>
            <a:r>
              <a:rPr lang="pt-BR" dirty="0" err="1"/>
              <a:t>TeraBytes</a:t>
            </a:r>
            <a:r>
              <a:rPr lang="pt-BR" dirty="0"/>
              <a:t>		- 1024 Gb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Unidade de informação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8711" t="12724" r="37304" b="70809"/>
          <a:stretch>
            <a:fillRect/>
          </a:stretch>
        </p:blipFill>
        <p:spPr bwMode="auto">
          <a:xfrm>
            <a:off x="714348" y="2285992"/>
            <a:ext cx="7721798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Parte física</a:t>
            </a:r>
          </a:p>
          <a:p>
            <a:pPr lvl="1"/>
            <a:r>
              <a:rPr lang="pt-BR" dirty="0"/>
              <a:t>Computador</a:t>
            </a:r>
          </a:p>
          <a:p>
            <a:pPr lvl="2"/>
            <a:r>
              <a:rPr lang="pt-BR" dirty="0"/>
              <a:t>CPU</a:t>
            </a:r>
          </a:p>
          <a:p>
            <a:pPr lvl="2"/>
            <a:r>
              <a:rPr lang="pt-BR" dirty="0"/>
              <a:t>Placa mãe</a:t>
            </a:r>
          </a:p>
          <a:p>
            <a:pPr lvl="2"/>
            <a:r>
              <a:rPr lang="pt-BR" dirty="0"/>
              <a:t>Memória</a:t>
            </a:r>
          </a:p>
          <a:p>
            <a:pPr lvl="2"/>
            <a:r>
              <a:rPr lang="pt-BR" dirty="0"/>
              <a:t>HD</a:t>
            </a:r>
          </a:p>
          <a:p>
            <a:pPr lvl="3"/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94" y="1285860"/>
            <a:ext cx="2881316" cy="2881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28736"/>
            <a:ext cx="1381124" cy="138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2928934"/>
            <a:ext cx="2089626" cy="97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Placa mãe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66690" y="357166"/>
            <a:ext cx="7715303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14348" y="1571612"/>
            <a:ext cx="7072362" cy="41326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CPU</a:t>
            </a:r>
          </a:p>
          <a:p>
            <a:pPr lvl="1"/>
            <a:r>
              <a:rPr lang="pt-BR" dirty="0"/>
              <a:t>Unidade central de processamento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27</a:t>
            </a:fld>
            <a:endParaRPr lang="pt-BR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2285992"/>
            <a:ext cx="46386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2000240"/>
            <a:ext cx="60960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Memória</a:t>
            </a:r>
          </a:p>
          <a:p>
            <a:pPr lvl="1"/>
            <a:r>
              <a:rPr lang="pt-BR" dirty="0"/>
              <a:t>RAM (</a:t>
            </a:r>
            <a:r>
              <a:rPr lang="pt-BR" i="1" dirty="0" err="1"/>
              <a:t>Random</a:t>
            </a:r>
            <a:r>
              <a:rPr lang="pt-BR" i="1" dirty="0"/>
              <a:t> Access Memory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Armazenam o conteúdo temporariamente</a:t>
            </a:r>
          </a:p>
          <a:p>
            <a:pPr lvl="1"/>
            <a:r>
              <a:rPr lang="pt-BR" dirty="0"/>
              <a:t>ROM (</a:t>
            </a:r>
            <a:r>
              <a:rPr lang="pt-BR" i="1" dirty="0" err="1"/>
              <a:t>Read</a:t>
            </a:r>
            <a:r>
              <a:rPr lang="pt-BR" i="1" dirty="0"/>
              <a:t> </a:t>
            </a:r>
            <a:r>
              <a:rPr lang="pt-BR" i="1" dirty="0" err="1"/>
              <a:t>Only</a:t>
            </a:r>
            <a:r>
              <a:rPr lang="pt-BR" i="1" dirty="0"/>
              <a:t> Memory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Guarda informações que não poderão ser  apagadas ou modificadas: informações de fabricantes, de dispositivos, entre outros</a:t>
            </a:r>
          </a:p>
          <a:p>
            <a:pPr lvl="2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6538" y="2081213"/>
            <a:ext cx="35909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 l="6500" t="20000" r="8000" b="20000"/>
          <a:stretch>
            <a:fillRect/>
          </a:stretch>
        </p:blipFill>
        <p:spPr bwMode="auto">
          <a:xfrm>
            <a:off x="2500298" y="2000240"/>
            <a:ext cx="4071966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HD (</a:t>
            </a:r>
            <a:r>
              <a:rPr lang="pt-BR" dirty="0" err="1"/>
              <a:t>Hard</a:t>
            </a:r>
            <a:r>
              <a:rPr lang="pt-BR" dirty="0"/>
              <a:t> disk)</a:t>
            </a:r>
          </a:p>
          <a:p>
            <a:pPr lvl="1"/>
            <a:r>
              <a:rPr lang="pt-BR" dirty="0"/>
              <a:t>Unidade de armazenamento</a:t>
            </a:r>
          </a:p>
          <a:p>
            <a:pPr lvl="1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8926" y="3357562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175" y="1047750"/>
            <a:ext cx="710565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influência da TI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empresas se revolucionaram com comercialização de seus serviços ou produtos ‘também’ pela Internet.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Mouse			</a:t>
            </a:r>
          </a:p>
          <a:p>
            <a:r>
              <a:rPr lang="pt-BR" dirty="0"/>
              <a:t>Teclado</a:t>
            </a:r>
          </a:p>
          <a:p>
            <a:r>
              <a:rPr lang="pt-BR" dirty="0"/>
              <a:t>Placa de vídeo</a:t>
            </a:r>
          </a:p>
          <a:p>
            <a:r>
              <a:rPr lang="pt-BR" dirty="0"/>
              <a:t>Monitor</a:t>
            </a:r>
          </a:p>
          <a:p>
            <a:r>
              <a:rPr lang="pt-BR" dirty="0"/>
              <a:t>Impressora</a:t>
            </a:r>
          </a:p>
          <a:p>
            <a:r>
              <a:rPr lang="pt-BR" i="1" dirty="0"/>
              <a:t>scanner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8" name="Espaço Reservado para Data 3"/>
          <p:cNvSpPr txBox="1">
            <a:spLocks/>
          </p:cNvSpPr>
          <p:nvPr/>
        </p:nvSpPr>
        <p:spPr>
          <a:xfrm>
            <a:off x="4791456" y="6480048"/>
            <a:ext cx="2133600" cy="301752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C0EE6-6FA6-4C5A-BBA1-8F03DAC22EA2}" type="datetime1">
              <a:rPr kumimoji="0" lang="pt-BR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15/11/2022</a:t>
            </a:fld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Espaço Reservado para Rodapé 4"/>
          <p:cNvSpPr txBox="1">
            <a:spLocks/>
          </p:cNvSpPr>
          <p:nvPr/>
        </p:nvSpPr>
        <p:spPr>
          <a:xfrm>
            <a:off x="457200" y="6480969"/>
            <a:ext cx="4260056" cy="300831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Noções de Informática</a:t>
            </a:r>
          </a:p>
        </p:txBody>
      </p:sp>
      <p:sp>
        <p:nvSpPr>
          <p:cNvPr id="10" name="Espaço Reservado para Número de Slide 5"/>
          <p:cNvSpPr txBox="1">
            <a:spLocks/>
          </p:cNvSpPr>
          <p:nvPr/>
        </p:nvSpPr>
        <p:spPr>
          <a:xfrm>
            <a:off x="8286776" y="6480969"/>
            <a:ext cx="502920" cy="301752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67B893-D777-4016-9221-0D3CF51EF96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3500430" y="3714752"/>
            <a:ext cx="2071702" cy="114300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CPU</a:t>
            </a:r>
            <a:br>
              <a:rPr lang="pt-BR" b="1" dirty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pt-BR" b="1" dirty="0">
                <a:ln w="12700">
                  <a:noFill/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ROM/RAM</a:t>
            </a: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857224" y="2571744"/>
            <a:ext cx="2071702" cy="114300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Unidade de disco</a:t>
            </a:r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928662" y="4929198"/>
            <a:ext cx="2071702" cy="114300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HD</a:t>
            </a:r>
          </a:p>
        </p:txBody>
      </p:sp>
      <p:sp>
        <p:nvSpPr>
          <p:cNvPr id="14" name="Arredondar Retângulo em um Canto Diagonal 13"/>
          <p:cNvSpPr/>
          <p:nvPr/>
        </p:nvSpPr>
        <p:spPr>
          <a:xfrm>
            <a:off x="6357950" y="2143116"/>
            <a:ext cx="2071702" cy="114300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VÍDEO</a:t>
            </a:r>
          </a:p>
        </p:txBody>
      </p:sp>
      <p:sp>
        <p:nvSpPr>
          <p:cNvPr id="15" name="Arredondar Retângulo em um Canto Diagonal 14"/>
          <p:cNvSpPr/>
          <p:nvPr/>
        </p:nvSpPr>
        <p:spPr>
          <a:xfrm>
            <a:off x="6357950" y="3643314"/>
            <a:ext cx="2071702" cy="114300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IMPRESSORA</a:t>
            </a:r>
          </a:p>
        </p:txBody>
      </p:sp>
      <p:sp>
        <p:nvSpPr>
          <p:cNvPr id="16" name="Arredondar Retângulo em um Canto Diagonal 15"/>
          <p:cNvSpPr/>
          <p:nvPr/>
        </p:nvSpPr>
        <p:spPr>
          <a:xfrm>
            <a:off x="6357950" y="5143512"/>
            <a:ext cx="2071702" cy="1143008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TECLADO</a:t>
            </a:r>
          </a:p>
        </p:txBody>
      </p:sp>
      <p:sp>
        <p:nvSpPr>
          <p:cNvPr id="17" name="Seta à esquerda, à direita e acima 16"/>
          <p:cNvSpPr/>
          <p:nvPr/>
        </p:nvSpPr>
        <p:spPr>
          <a:xfrm rot="5400000">
            <a:off x="1839496" y="3518297"/>
            <a:ext cx="1143008" cy="1678793"/>
          </a:xfrm>
          <a:prstGeom prst="leftRightUpArrow">
            <a:avLst>
              <a:gd name="adj1" fmla="val 25000"/>
              <a:gd name="adj2" fmla="val 31368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dobrada para cima 17"/>
          <p:cNvSpPr/>
          <p:nvPr/>
        </p:nvSpPr>
        <p:spPr>
          <a:xfrm rot="5400000" flipH="1">
            <a:off x="5214942" y="2500306"/>
            <a:ext cx="928694" cy="857256"/>
          </a:xfrm>
          <a:prstGeom prst="bent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dobrada para cima 18"/>
          <p:cNvSpPr/>
          <p:nvPr/>
        </p:nvSpPr>
        <p:spPr>
          <a:xfrm rot="10800000" flipV="1">
            <a:off x="5214942" y="5000635"/>
            <a:ext cx="928694" cy="857256"/>
          </a:xfrm>
          <a:prstGeom prst="bent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 para cima 19"/>
          <p:cNvSpPr/>
          <p:nvPr/>
        </p:nvSpPr>
        <p:spPr>
          <a:xfrm rot="5400000">
            <a:off x="5786446" y="4000504"/>
            <a:ext cx="357190" cy="500066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5143504" y="2071678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SAÍDA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286380" y="5917188"/>
            <a:ext cx="135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ENTRADA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5643570" y="4429132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SAÍDA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5572132" y="2857496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SAÍDA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1472" y="4192793"/>
            <a:ext cx="107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ENTRADA/SAÍDA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2808"/>
            <a:ext cx="3614734" cy="4572000"/>
          </a:xfrm>
        </p:spPr>
        <p:txBody>
          <a:bodyPr>
            <a:normAutofit/>
          </a:bodyPr>
          <a:lstStyle/>
          <a:p>
            <a:r>
              <a:rPr lang="pt-BR" dirty="0"/>
              <a:t>Entrada</a:t>
            </a:r>
          </a:p>
          <a:p>
            <a:pPr lvl="1"/>
            <a:r>
              <a:rPr lang="pt-BR" dirty="0"/>
              <a:t>Teclado</a:t>
            </a:r>
          </a:p>
          <a:p>
            <a:pPr lvl="2">
              <a:buNone/>
            </a:pPr>
            <a:r>
              <a:rPr lang="pt-BR" dirty="0"/>
              <a:t>Multimídia, sem fio, ergonômico, numérico 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508494" y="2357430"/>
            <a:ext cx="3968750" cy="21431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357950" y="4071942"/>
            <a:ext cx="2095505" cy="20955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2808"/>
            <a:ext cx="4114800" cy="4572000"/>
          </a:xfrm>
        </p:spPr>
        <p:txBody>
          <a:bodyPr>
            <a:normAutofit/>
          </a:bodyPr>
          <a:lstStyle/>
          <a:p>
            <a:r>
              <a:rPr lang="pt-BR" dirty="0"/>
              <a:t>Entrada</a:t>
            </a:r>
          </a:p>
          <a:p>
            <a:pPr lvl="1"/>
            <a:r>
              <a:rPr lang="pt-BR" dirty="0"/>
              <a:t>Mouse</a:t>
            </a:r>
          </a:p>
          <a:p>
            <a:pPr lvl="2">
              <a:buNone/>
            </a:pPr>
            <a:r>
              <a:rPr lang="pt-BR" dirty="0"/>
              <a:t>Sem fio, laser, TrackBall, ópticos, mecânicos...</a:t>
            </a:r>
          </a:p>
          <a:p>
            <a:pPr lvl="2">
              <a:buNone/>
            </a:pP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132" y="1500174"/>
            <a:ext cx="3295650" cy="21050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357562"/>
            <a:ext cx="1714500" cy="1362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072198" y="4286257"/>
            <a:ext cx="2357421" cy="17680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Entrada</a:t>
            </a:r>
          </a:p>
          <a:p>
            <a:pPr lvl="1"/>
            <a:r>
              <a:rPr lang="pt-BR" dirty="0"/>
              <a:t>Scanner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68" y="2643182"/>
            <a:ext cx="4787680" cy="33194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2808"/>
            <a:ext cx="3328982" cy="4572000"/>
          </a:xfrm>
        </p:spPr>
        <p:txBody>
          <a:bodyPr>
            <a:normAutofit/>
          </a:bodyPr>
          <a:lstStyle/>
          <a:p>
            <a:r>
              <a:rPr lang="pt-BR" dirty="0"/>
              <a:t>Entrada</a:t>
            </a:r>
          </a:p>
          <a:p>
            <a:pPr lvl="1"/>
            <a:r>
              <a:rPr lang="pt-BR" dirty="0"/>
              <a:t>Mesa digitalizadora</a:t>
            </a:r>
          </a:p>
          <a:p>
            <a:pPr lvl="2">
              <a:buNone/>
            </a:pPr>
            <a:r>
              <a:rPr lang="pt-BR" dirty="0"/>
              <a:t>Mais usada por profissionais de ilustração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2285992"/>
            <a:ext cx="3333750" cy="3333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Entrada</a:t>
            </a:r>
          </a:p>
          <a:p>
            <a:pPr lvl="1"/>
            <a:r>
              <a:rPr lang="pt-BR" dirty="0"/>
              <a:t>Webcam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1571612"/>
            <a:ext cx="2876550" cy="24479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3286124"/>
            <a:ext cx="2857500" cy="2933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3108" y="3786190"/>
            <a:ext cx="2095500" cy="2190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Entrada</a:t>
            </a:r>
          </a:p>
          <a:p>
            <a:pPr lvl="2"/>
            <a:r>
              <a:rPr lang="pt-BR" dirty="0"/>
              <a:t>Controle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37</a:t>
            </a:fld>
            <a:endParaRPr lang="pt-B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686" y="2143116"/>
            <a:ext cx="4381500" cy="26193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143108" y="3643314"/>
            <a:ext cx="3548061" cy="26610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2808"/>
            <a:ext cx="3186106" cy="4572000"/>
          </a:xfrm>
        </p:spPr>
        <p:txBody>
          <a:bodyPr>
            <a:normAutofit/>
          </a:bodyPr>
          <a:lstStyle/>
          <a:p>
            <a:r>
              <a:rPr lang="pt-BR" dirty="0"/>
              <a:t>Entrada</a:t>
            </a:r>
          </a:p>
          <a:p>
            <a:pPr lvl="1"/>
            <a:r>
              <a:rPr lang="pt-BR" dirty="0"/>
              <a:t>Leitor biométrico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57356" y="4214818"/>
            <a:ext cx="1428750" cy="1428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214810" y="2786058"/>
            <a:ext cx="3714776" cy="29964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072198" y="2071678"/>
            <a:ext cx="2667019" cy="20002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2928934"/>
            <a:ext cx="2381250" cy="2381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Saída</a:t>
            </a:r>
          </a:p>
          <a:p>
            <a:pPr lvl="2"/>
            <a:r>
              <a:rPr lang="pt-BR" dirty="0"/>
              <a:t>Impressora</a:t>
            </a:r>
          </a:p>
          <a:p>
            <a:pPr lvl="3"/>
            <a:r>
              <a:rPr lang="pt-BR" dirty="0"/>
              <a:t>Impacto:  matricial</a:t>
            </a:r>
          </a:p>
          <a:p>
            <a:pPr lvl="3"/>
            <a:r>
              <a:rPr lang="pt-BR" dirty="0"/>
              <a:t>Jato de tinta</a:t>
            </a:r>
          </a:p>
          <a:p>
            <a:pPr lvl="3"/>
            <a:r>
              <a:rPr lang="pt-BR" dirty="0"/>
              <a:t>A laser</a:t>
            </a:r>
          </a:p>
          <a:p>
            <a:pPr lvl="3"/>
            <a:r>
              <a:rPr lang="pt-BR" dirty="0"/>
              <a:t>Térmica: fax, cupons</a:t>
            </a:r>
          </a:p>
          <a:p>
            <a:pPr lvl="3"/>
            <a:r>
              <a:rPr lang="pt-BR" dirty="0"/>
              <a:t>Plotter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39</a:t>
            </a:fld>
            <a:endParaRPr lang="pt-BR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071934" y="5000636"/>
            <a:ext cx="2928958" cy="13230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14876" y="1714488"/>
            <a:ext cx="2476505" cy="16151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características da era da informação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Digitalização</a:t>
            </a:r>
          </a:p>
          <a:p>
            <a:pPr lvl="1"/>
            <a:r>
              <a:rPr lang="pt-BR" dirty="0"/>
              <a:t>A informação também em formato digital</a:t>
            </a:r>
          </a:p>
          <a:p>
            <a:r>
              <a:rPr lang="pt-BR" dirty="0"/>
              <a:t>Virtualização</a:t>
            </a:r>
          </a:p>
          <a:p>
            <a:pPr lvl="1"/>
            <a:r>
              <a:rPr lang="pt-BR" dirty="0"/>
              <a:t>As coisas físicas se tornam virtuais: lojas, emprego, encontro</a:t>
            </a:r>
          </a:p>
          <a:p>
            <a:r>
              <a:rPr lang="pt-BR" dirty="0"/>
              <a:t>Integração</a:t>
            </a:r>
          </a:p>
          <a:p>
            <a:pPr lvl="1"/>
            <a:r>
              <a:rPr lang="pt-BR" dirty="0"/>
              <a:t>Ligação em redes de grupos, pessoas</a:t>
            </a:r>
          </a:p>
          <a:p>
            <a:r>
              <a:rPr lang="pt-BR" dirty="0"/>
              <a:t>Globalização</a:t>
            </a:r>
          </a:p>
          <a:p>
            <a:pPr lvl="1"/>
            <a:r>
              <a:rPr lang="pt-BR" dirty="0"/>
              <a:t>Os negócios e os conhecimentos não conhecem fronteiras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Saída</a:t>
            </a:r>
          </a:p>
          <a:p>
            <a:pPr lvl="1"/>
            <a:r>
              <a:rPr lang="pt-BR" dirty="0"/>
              <a:t>Monitor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40</a:t>
            </a:fld>
            <a:endParaRPr lang="pt-B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072198" y="1714488"/>
            <a:ext cx="2333628" cy="23336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2808"/>
            <a:ext cx="4329114" cy="4572000"/>
          </a:xfrm>
        </p:spPr>
        <p:txBody>
          <a:bodyPr>
            <a:normAutofit/>
          </a:bodyPr>
          <a:lstStyle/>
          <a:p>
            <a:r>
              <a:rPr lang="pt-BR" dirty="0"/>
              <a:t>Saída</a:t>
            </a:r>
          </a:p>
          <a:p>
            <a:pPr lvl="1"/>
            <a:r>
              <a:rPr lang="pt-BR" dirty="0"/>
              <a:t>Placa de vídeo</a:t>
            </a:r>
          </a:p>
          <a:p>
            <a:pPr lvl="3">
              <a:buNone/>
            </a:pPr>
            <a:r>
              <a:rPr lang="pt-BR" dirty="0"/>
              <a:t>Melhora a qualidade da imagem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41</a:t>
            </a:fld>
            <a:endParaRPr lang="pt-BR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786314" y="2428868"/>
            <a:ext cx="3619492" cy="28666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Saída</a:t>
            </a:r>
          </a:p>
          <a:p>
            <a:pPr lvl="1"/>
            <a:r>
              <a:rPr lang="pt-BR" dirty="0"/>
              <a:t>Som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1857364"/>
            <a:ext cx="2857500" cy="2381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00364" y="3500438"/>
            <a:ext cx="2524126" cy="25241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Periféricos</a:t>
            </a:r>
          </a:p>
          <a:p>
            <a:pPr lvl="1"/>
            <a:r>
              <a:rPr lang="pt-BR" dirty="0"/>
              <a:t>Entrada e saída</a:t>
            </a:r>
          </a:p>
          <a:p>
            <a:pPr lvl="2"/>
            <a:r>
              <a:rPr lang="pt-BR" dirty="0"/>
              <a:t>HD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0" y="1428736"/>
            <a:ext cx="3257550" cy="49339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2071670" y="6000768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r"/>
            <a:r>
              <a:rPr lang="pt-BR" dirty="0" err="1"/>
              <a:t>Hd</a:t>
            </a:r>
            <a:r>
              <a:rPr lang="pt-BR" dirty="0"/>
              <a:t> externo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Periféricos</a:t>
            </a:r>
          </a:p>
          <a:p>
            <a:pPr lvl="1"/>
            <a:r>
              <a:rPr lang="pt-BR" dirty="0"/>
              <a:t>Entrada e saída</a:t>
            </a:r>
          </a:p>
          <a:p>
            <a:pPr lvl="2"/>
            <a:r>
              <a:rPr lang="pt-BR" dirty="0"/>
              <a:t>Disquete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2928934"/>
            <a:ext cx="2905125" cy="2476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2808"/>
            <a:ext cx="3543296" cy="4572000"/>
          </a:xfrm>
        </p:spPr>
        <p:txBody>
          <a:bodyPr/>
          <a:lstStyle/>
          <a:p>
            <a:r>
              <a:rPr lang="pt-BR" dirty="0"/>
              <a:t>Entrada e saída</a:t>
            </a:r>
          </a:p>
          <a:p>
            <a:pPr lvl="1"/>
            <a:r>
              <a:rPr lang="pt-BR" dirty="0"/>
              <a:t>DVD/CD</a:t>
            </a:r>
          </a:p>
          <a:p>
            <a:pPr lvl="2">
              <a:buNone/>
            </a:pPr>
            <a:r>
              <a:rPr lang="pt-BR" dirty="0" err="1"/>
              <a:t>Combo</a:t>
            </a:r>
            <a:r>
              <a:rPr lang="pt-BR" dirty="0"/>
              <a:t>: </a:t>
            </a:r>
            <a:r>
              <a:rPr lang="pt-BR" dirty="0" err="1"/>
              <a:t>cdrw</a:t>
            </a:r>
            <a:r>
              <a:rPr lang="pt-BR" dirty="0"/>
              <a:t> e </a:t>
            </a:r>
            <a:r>
              <a:rPr lang="pt-BR" dirty="0" err="1"/>
              <a:t>dvd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143372" y="2285992"/>
            <a:ext cx="4381509" cy="32861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2808"/>
            <a:ext cx="3543296" cy="4572000"/>
          </a:xfrm>
        </p:spPr>
        <p:txBody>
          <a:bodyPr>
            <a:normAutofit fontScale="92500"/>
          </a:bodyPr>
          <a:lstStyle/>
          <a:p>
            <a:r>
              <a:rPr lang="pt-BR" dirty="0"/>
              <a:t>Entrada e saída</a:t>
            </a:r>
          </a:p>
          <a:p>
            <a:pPr lvl="2"/>
            <a:r>
              <a:rPr lang="pt-BR" dirty="0" err="1"/>
              <a:t>Blue</a:t>
            </a:r>
            <a:r>
              <a:rPr lang="pt-BR" dirty="0"/>
              <a:t> </a:t>
            </a:r>
            <a:r>
              <a:rPr lang="pt-BR" dirty="0" err="1"/>
              <a:t>ray</a:t>
            </a:r>
            <a:endParaRPr lang="pt-BR" dirty="0"/>
          </a:p>
          <a:p>
            <a:pPr>
              <a:buNone/>
            </a:pPr>
            <a:r>
              <a:rPr lang="pt-BR" sz="2400" dirty="0"/>
              <a:t>vídeo de alta definição e armazenamento de dados de alta densidade</a:t>
            </a:r>
          </a:p>
          <a:p>
            <a:pPr>
              <a:buNone/>
            </a:pPr>
            <a:r>
              <a:rPr lang="pt-BR" sz="2400" dirty="0"/>
              <a:t>É o sucessor do DVD</a:t>
            </a:r>
          </a:p>
          <a:p>
            <a:pPr>
              <a:buNone/>
            </a:pPr>
            <a:r>
              <a:rPr lang="pt-BR" sz="2400" dirty="0"/>
              <a:t>Capacidade 50Gb</a:t>
            </a:r>
          </a:p>
          <a:p>
            <a:pPr>
              <a:buFont typeface="Arial" charset="0"/>
              <a:buChar char="•"/>
            </a:pPr>
            <a:r>
              <a:rPr lang="pt-BR" sz="2400" dirty="0"/>
              <a:t>Cd – 700Mb</a:t>
            </a:r>
          </a:p>
          <a:p>
            <a:pPr>
              <a:buFont typeface="Arial" charset="0"/>
              <a:buChar char="•"/>
            </a:pPr>
            <a:r>
              <a:rPr lang="pt-BR" sz="2400" dirty="0" err="1"/>
              <a:t>Dvd</a:t>
            </a:r>
            <a:r>
              <a:rPr lang="pt-BR" sz="2400" dirty="0"/>
              <a:t> – 5 a 9 Gb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46</a:t>
            </a:fld>
            <a:endParaRPr lang="pt-BR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571612"/>
            <a:ext cx="4286250" cy="32194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929058" y="4000504"/>
            <a:ext cx="2405051" cy="22748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Entrada e saída</a:t>
            </a:r>
          </a:p>
          <a:p>
            <a:pPr lvl="1"/>
            <a:r>
              <a:rPr lang="pt-BR" dirty="0" err="1"/>
              <a:t>Usb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6598" y="2928934"/>
            <a:ext cx="4014893" cy="34528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3500438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7884" y="1857364"/>
            <a:ext cx="2071702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2428860" y="357187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64 Gb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Entrada e saída</a:t>
            </a:r>
          </a:p>
          <a:p>
            <a:pPr lvl="1"/>
            <a:r>
              <a:rPr lang="pt-BR" dirty="0" err="1"/>
              <a:t>Usb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48</a:t>
            </a:fld>
            <a:endParaRPr lang="pt-BR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2786058"/>
            <a:ext cx="3333750" cy="2505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82808"/>
            <a:ext cx="3971924" cy="4572000"/>
          </a:xfrm>
        </p:spPr>
        <p:txBody>
          <a:bodyPr/>
          <a:lstStyle/>
          <a:p>
            <a:r>
              <a:rPr lang="pt-BR" dirty="0"/>
              <a:t>Entrada e saída</a:t>
            </a:r>
          </a:p>
          <a:p>
            <a:pPr lvl="2"/>
            <a:r>
              <a:rPr lang="pt-BR" dirty="0"/>
              <a:t>Porta retrato digital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r="21875"/>
          <a:stretch>
            <a:fillRect/>
          </a:stretch>
        </p:blipFill>
        <p:spPr bwMode="auto">
          <a:xfrm>
            <a:off x="4357686" y="2714620"/>
            <a:ext cx="4167198" cy="2790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Conhecimento Tecnológico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pessoas precisam desenvolver algumas competências pessoais para atuar na Era da Informação!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4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Periféricos do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1472" y="1928802"/>
            <a:ext cx="3257544" cy="4572000"/>
          </a:xfrm>
        </p:spPr>
        <p:txBody>
          <a:bodyPr/>
          <a:lstStyle/>
          <a:p>
            <a:r>
              <a:rPr lang="pt-BR" dirty="0"/>
              <a:t>Entrada e saída</a:t>
            </a:r>
          </a:p>
          <a:p>
            <a:pPr lvl="1"/>
            <a:r>
              <a:rPr lang="pt-BR" dirty="0"/>
              <a:t>PC </a:t>
            </a:r>
            <a:r>
              <a:rPr lang="pt-BR" dirty="0" err="1"/>
              <a:t>Card</a:t>
            </a:r>
            <a:endParaRPr lang="pt-BR" dirty="0"/>
          </a:p>
          <a:p>
            <a:pPr>
              <a:buNone/>
            </a:pPr>
            <a:r>
              <a:rPr lang="pt-BR" dirty="0"/>
              <a:t>Expansão de memória em notebooks.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82" y="2285992"/>
            <a:ext cx="4762500" cy="31718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Desktop</a:t>
            </a:r>
          </a:p>
          <a:p>
            <a:pPr lvl="1"/>
            <a:r>
              <a:rPr lang="pt-BR" dirty="0"/>
              <a:t>Uso pessoal ou de trabalho.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2050" name="Picture 2" descr="http://t0.gstatic.com/images?q=tbn:ANd9GcSK6a_ckNIUze_ey58ZA7nJPcSNGy1u8A_XO8gP5JoYTbNHJ_P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035879"/>
            <a:ext cx="4896544" cy="31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0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Notebook ou Laptop</a:t>
            </a:r>
          </a:p>
          <a:p>
            <a:pPr lvl="1"/>
            <a:r>
              <a:rPr lang="pt-BR" dirty="0"/>
              <a:t>Computador portátil.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52</a:t>
            </a:fld>
            <a:endParaRPr lang="pt-BR"/>
          </a:p>
        </p:txBody>
      </p:sp>
      <p:pic>
        <p:nvPicPr>
          <p:cNvPr id="3074" name="Picture 2" descr="http://t1.gstatic.com/images?q=tbn:ANd9GcQVMyZ_AHQHIOFhqakDPFCfo--q2Fi_5VfotFhbK0t1pmydt77_D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68" y="3356992"/>
            <a:ext cx="341469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3.gstatic.com/images?q=tbn:ANd9GcSl8jpaAPNK600NmxFO7gKnoJx5OajDBDpsHOTFWRc4Rfss3omJ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49836"/>
            <a:ext cx="3502346" cy="262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1.gstatic.com/images?q=tbn:ANd9GcS63otVEi7DLP1kysZyHjTm2xrQ8XzGqVZZrhib_DYnX6opAdPWe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061" y="3645024"/>
            <a:ext cx="3691111" cy="276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7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Palmtop, Handheld e </a:t>
            </a:r>
            <a:r>
              <a:rPr lang="pt-BR" dirty="0" err="1"/>
              <a:t>Pocket</a:t>
            </a:r>
            <a:r>
              <a:rPr lang="pt-BR" dirty="0"/>
              <a:t> PC</a:t>
            </a:r>
          </a:p>
          <a:p>
            <a:pPr lvl="1"/>
            <a:r>
              <a:rPr lang="pt-BR" dirty="0"/>
              <a:t>Computador portátil menores que o </a:t>
            </a:r>
            <a:r>
              <a:rPr lang="pt-BR" dirty="0" err="1"/>
              <a:t>netbook</a:t>
            </a:r>
            <a:r>
              <a:rPr lang="pt-BR" dirty="0"/>
              <a:t>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53</a:t>
            </a:fld>
            <a:endParaRPr lang="pt-BR"/>
          </a:p>
        </p:txBody>
      </p:sp>
      <p:pic>
        <p:nvPicPr>
          <p:cNvPr id="8194" name="Picture 2" descr="http://t0.gstatic.com/images?q=tbn:ANd9GcS0QWwl_z78bsissNz-nNDmlIYj9BWUqgQUK_Q-s4YVkubDk-D6_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357088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t3.gstatic.com/images?q=tbn:ANd9GcTq8oXUcAazZUkc-u4Qga5sVj0J6B2bM8xHgPqvL3Xu1rsuC-rA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573016"/>
            <a:ext cx="3387436" cy="2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t3.gstatic.com/images?q=tbn:ANd9GcShLbainITRTQm0X2hsMV8uisIsbHZRp9sPUUuE3PXGaO903A9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428" y="3573017"/>
            <a:ext cx="2754004" cy="246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Tablet</a:t>
            </a:r>
          </a:p>
          <a:p>
            <a:pPr lvl="1"/>
            <a:r>
              <a:rPr lang="pt-BR" dirty="0"/>
              <a:t>Portátil com baixo peso e consumo em formato de prancheta.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54</a:t>
            </a:fld>
            <a:endParaRPr lang="pt-BR"/>
          </a:p>
        </p:txBody>
      </p:sp>
      <p:sp>
        <p:nvSpPr>
          <p:cNvPr id="7" name="AutoShape 2" descr="data:image/jpeg;base64,/9j/4AAQSkZJRgABAQAAAQABAAD/2wCEAAkGBhAQEBUQEBAUFRAWEhQVERAVFRUXFhgVFxUVFhQUFhUYHCceFxojGRQWHy8iJCcrLC0sFR4xNTAqNSYrLCkBCQoKDgwOFg8PGi8dHiQsNCosLDQsKSw0LCwuLDUsLC8sLCwsLC0pLCwsLCwvLCwqLCksKSosKTQsLTUpLCwsKf/AABEIALcBEwMBIgACEQEDEQH/xAAcAAABBAMBAAAAAAAAAAAAAAAAAQIGBwMEBQj/xABBEAACAQIDBAgDBgMHBQEBAAABAgADEQQSIQUGMUEHEyJRYXGBkTJCoRQjUnKS0YKxwRUkM0Ni4fBjorLC8VMI/8QAGAEBAQEBAQAAAAAAAAAAAAAAAAECAwT/xAAsEQEBAAIBAwMCAwkAAAAAAAAAAQIRMQMSISJB8DKRI2HhBBNCUXGhscHR/9oADAMBAAIRAxEAPwC44RbQtAS0LR1oWgJaFototoDbQtHWhaA20LTX2jtKjhqZrV6qU6S8XcgDwHifAayNL0r7IJt9r/iNKsF98kCWWhaaWB27ha65qOIp1F70cN724es3VcHgQYBEjrRLQEtEtHRIDbRLR9oloDLRI+0S0BkSOtCA2JFhASJFhASEIQCEIQCEIQCJmHCLMS/EfX+kDLCEIG5aLaLaFoCWi2i2haAloWjrQtAbaa+0MdTw9J61ZwlJFLO55AfzPIDmSBNliALnQAXJPADmSZQ/SPvwdpVuooMfsNJuI/znHz/lHLw14kWDl72701NqYjrnuuHQkYegeAHN2HAseZ9OA15BEQtJV0e7mttGvmcEYWmQarfiPEU1PeefcPMSo1NibhYzEU/tNP7oXApuLh3ve5FmBCi3xHmRYHUjbXb+2dnGpnPWUqNTqqjsQy57KSocWYkZ1B0NiZcuE2rhFUrTqKtJDluwK0+4WfhbskDvym0y7T2BhcSuWvQVlI+Ia+RDLqJJZb4vhvtuP1Sq12N030msuJpsh5sO2v0sw9pOtkb54PFD7qsjHuBF/UcR7TQ2h0Y4Ou6OyiolOmKdOgbIgAtY/dgMTYAakyHbd6GL1c+Gc0AR8IDOiuL3IJbOFPZAALEG54WA3ZN+HOW+62Uqq3Agx1pSIwW8ez9aZ+1UgL2Qmo1u8o1qw9rTf2V045G6vGUHpsNG0vbzVrEfWZ0u1vxLSO7G3+wOKt1dZSx+W9m/SbH6Tv066twYGRTiIlo6JAbEjjEgMiRxiGAkSLCA2EWJAIQhAIQhAJiX4j/zha8yxgU5rwHwhCBv2i2hFtAS0W0WFoCWhaLaV/0ob/HCJ9jwrf3yovaYf5NM/Me5yOHdx7rhwelffw1GbZuEfsjTF1R9aKn/AMu86cA0rcIALDgI+lh8ot6k8ye+bGFwT1XWlTUtUZgqqOJJlRm3c3drY/ELh6Q46u54InzMf25meg8Fu5Sw+D+x0VsmQr8TKzFhZmLrqGPeJz9z91qey8NY9qs9jXqAE68lFhcIP9+c1dg4fGNXFeoAczfestVer+FQbIpN2sLa+EzlfydMMN7u5Nfn/huVN0krdV1qoKdPKGphELMif4dPrRa1MHW2UE2sdLg9fH4h1FqQzML3AF7WW4BtfLfymxisWtMAtckkKoAJJJ5ACa9GjSrfedXlcEgk9lwQfhLKdR4XIiSS/wBTLLLKebwfhAzreotm8rd3A8bce6J9rTMUFVcw4odTxtrzAvpeZ8Rnt93lvfg17EeY4exnHobEpNX66pQYVrX637thxJy5wM2hPMDgLcJqceXN02pDmpU96fsP2nP2tu9h8WuWvRo1x/1EGYeTcR6WmfH7QU0+xVsGzA1lsQluOvAN3X8e6aOwGxFRj1lVKtELYOaYWrm00JU5SLa6d4m5juXLevnz3Zt86VvtToVw+pw71KbKR8DLVANtC1NipudeDcuE5H9j7e2eR1FYYhOSBrta9rdVVs1/BLy9kwgzZluPrrwv/SFfCq4tUpq4+v1/eS2LqqZ2f00VqDdVjsM6OOOhU+qPYj3k42N0kYDFWCVlDH5WOVvZrX9Lzob1boU8dh2w/WZScuUuubLZg3ZvYi9rXB4EyoNt9CmPoXakoqr30jc/oNj9DNTpzLipctLzp4lG4MJknmnDbU2pgGyrUqLb/Le9v0MLD2kr2P02VksuJo3HNk0P6WuPqJnLp5Y8xZlLwumJIlsbpPwGIsOuCMflfsH66H0JkopYtHF1YHumGmQxI6JAbCLEgJCBhAIQhAJjB7Xp+0yTEPi9D/SBlhCEDpQiwgEIs5W8u8VHZ+GbE1z2V0VB8TufhRfE/QAnlA5m/u+qbNw9xZsTUuuHpd7c3YfhW/qbDnp5520+IZXrFmevUfNWqcW1uTb6cP8A52dp7TrY3ENi8SfvH+FPlpp8qKOVgfqeZMw2lRHtkYZmqB1zKoJuSW1HIEHifpPQXRpuP9mQYquv94dewp/y0P8A7Hn3DTvnB6MtyuuYY3EL90p+5Q/Ow+cjmoPDvPlLJG1MPXY0UxH3gN7I1muvG1xZh3jUQvLVw+8mfECiKZsWIz8tL297TthQOA46nzmpgtninqQha+jhFVtRre2l+PC3GaG32WvSbDlzTzHKS5ZAw55XHG/gbzHTxy/iu1zs9oz7Q2W1QEErUW98lQFSOOi1EsVHoZv0KK00CqAqgcO7v1P85z92tiLg6Aoi9szNq7vx8XJNtI7E7wUab9WxYuR2VAuW1y9kc9QfaXO44+ax45rXwWMepWV8p7atpcMiUwdO2py5yeQvN/au0VoUjUIuR8K957pmwpBUMEy5u0VIANyPmA5zmbwbA+1ZSGZWW4BDkCx46WIJ9OXGX9nwwxy9d8W7Yz7pje3lpbP2vh8TUyNRanXYfEuh0HHrEsw4c53MPhjTBQOWHEXC9kc9VAv66zR2LsQYUMzv1lQn48tjl0strnXQXnVpMCNCCedp3696ff8Ah8J0Zn2/icuVhto1a7uKGRaNN2pmo4Zi1RdHCKGFlU6XJ1IOmlzuYHEVDdayKrhyFswIdRa1RRxUHXQ6ix48Zo1t2VtVWlVektVi9RFykByQWdLi9Nja9weOtrzn4vduvlqqpUs9cVftBZutFNGV6dFLjQjKEBzWsSbEkiceplJPTNu/TxlvqukpK3/3jOq7rjy1HtI9iNt1qKI5V6hyg1xkKIhcqqjNl7IDNrxsqsTDEb1NlIQIr9YUSqzXpFECtWr8j1aZst+bWAOt5jHK3C561Pn/AFnKzHw6+P2ZSrrlr0adVf8AUoJ9L8PQyF7Z6H9n17mkXoP3fEvs2vs0neFxlOrfIwaxsw5gkAgEHUaEHyImYrOuPUyx4plh/OKB230IY2jdqOWqv/TNm/Q1vpeRenU2ns5sqtVpkfIbgfoYWPtPUfVd1x5cPaYMXgUqrlq00qr3MoP0Ok6fvMcvqn+mO2ziqJ2R0zYmlZcTSDjmy9hvbVT9JOdj9KuAr2DVOrbuqDL/AN2q/Wbu2eibZ1e5RWoOfw6r+lv6ESBba6DcXTu2HZao5ZTkb9LaH0Jjswv037ndZzFuUMdTqAMrAg8CDcehmaeb3wm09nPYdbRbuOZQfTg3sZ3Nk9MeOoWXE0lqLzYdlvoLf9sxl0sseY1MpV6RJBNi9MGz69g7mk3dUFh+oXHvaTHCbTpVVDU6isp4MpBHuNJzabUIAwgEZlOa/K0fCAQhCB1IQgSALnhzMDBjsdToU3rVnCU0Us7ngAJ5/wB6t56m1MT173XDISMNRPIc6jD8RsPYDgNer0hb6HaVb7PQY/YaTasP86oPm/IOXvzFo4FlDLSS7j7oNj63auMOhBqt391MeJ+g9Jz9gbBq4yutCkNTqzHgqjix/wCakgSwKWxMXTrJhOprUcKpIoYihW0+Fi9avlKt1jWUBSrKC3PgSJxj8PloGlTVwpQ0x1WUMilSMygkcPDWcDdTdOph3V3qBqahjTupWoS3BnBHZspIy68u6SejXU6ZrkAXB0b1EzCYywmWt+y+2kA6Tekp9mK1KhhqjVjTzdeyfc0811Q3NusbN8o4ePCdno/3gqbQwCVsQqiodHstla6q4IU3to4HE6gxd6ej/B7SYHFKWsCFN7FfyMNRrqQbg903zhBgsJ1eGXVVITMCRmPzvlHC5ubC3kJsZ6u1KBqHDjEItcAdgMucX1Flbjpy8YmG2cQ93ym2oYFxqTc3QkgD19JW+zN16tR2zoK2IrVD/eGAenSXjUqt8VN3PwqvEeGks/C4dMPRVASKdNAAWJJso4kniZ16mEx1JdueOW/Na22sUBTamrfekAqovmK5gGyganS/CZsJWVmuqOoA1LIUvcjk1ieHdzhRq0sQhDKCL6o4vY8rg8DziYmutFQoR8nPIpbKPEDX2mO277deVlmU7pfDZJ+bkOH7znf2zQL5HOV72XNdSTcAZWOhuSOBvrN3C4+lVH3bqbaEA6jwI4iZKuHRviAPjz95myzxWzEb8L3HINr7Hj/OP623xKfMaj6a/SaFPYSU2vSZkF7mnmOQ6W+HgPQRlTEYmlcmnnS+mQ9q3kxsfcSDFtTYP2hnbrEZHpdUUdOsC/FdqfaGUnNrfjlXumPHbo06lMLnfrFWgq1WOfSgwdQyHQhiO0NL+gm3h9r0Kh1OVwbEN2HB7tbfQmby35Nfwbj7j9pcr3TV4MfTl3Tk3B4JaYNkQMxu5RcoZrWuefuTNmYuut8QI8eI9x/WPVwdQQR3iQ5OiWiwgNImDEowUmmt25Lmyg/0mzCWXQ49bGI6MMRSsgtmFZBl1NtDqp/3kf2t0ZbMxQzKhpE8GpkZfY3X2tJuVBmlV2PSPwZqZ76bFO/iBoeJ4idcc9ceGbjvlTO3egysnboVKVUX7IbsNroBYmxOvfIZi93sds9s394wzj5rsFPrpf3M9JVMHWUCxWqQ1zmGRrcrFRa477Stem/eQYbBnCrmFbFNZlYg5aVM6sAOGYkAX/1d2m7nLPVJf7fPsz22cK+2N007QoWFXJWX/UMrfqX+oMsHdzpswWJZadYNQqHQFyDTv3dYOHqAJ5+iTzOj2HSxStwMzSuejDG1X2bRaqSSM6qTxKKxCewFvJRLAwtS6wM0IQgdWVF0zdIQpN/ZtNygZQcVUAN8rDMKK27xYnwIHMy3pQ3TbuHiHxhxdFC6VVQkDUrURQhGXiQVVDpc3vpAgx3pw6DKiuQOGgH8zEwm8dXEVUo4fDF6rsFppmuSx4CwH9ZF6+EdCQykEGxvyPce6Xz0BbqYRKRxxrUquMYECmrBmoIdCCvEO3M8hYcze7FhbkbqjAYYK2U4hgDXdb2LfhW+uVb2HfqeckJF4sJBgq4RW/5/Lu9IiIV7z43v/PX+c2IQMa1bx4aIyA8RGGkeR9D+8By0VBLBQGNrmwubXtc8+J95qbRoVHFkyMtrNTa4v5OL29psZyOII+o95ip7RQtlNwbkC4IvbW6ngRbull0lm/DJRpZFA1J8SSfK5mVVt584iam/t+8fJySa8NXFbMpVNWQZrWzjRh5MNRxmBMPUp5hTrZ2sMqVSDbU8WAzWtpr3TozBWwVNyCygsLFWt2hbUWPGa77rStT+2Cl+vpNTAF8/xp+pf6gTdoYhHF0YMO8G8xYXDOhINUunyhgMw82HH2iNsulcsq5HIIzp2W148Oek1e35+qHYzAU6qlXRSCLai8XBYbq0Vb3IABPD6TU6rE0h2WWsByfsPbuzAWJ8Tab2GqllBZCjHihIJHqNJm4699/PurJaYqlIcba940Pv+8zQmRxF266Nlq0uZta6tYf6X7LWH4WPlOlg9oJVvlvcWzKysrC/C4YeBmd6YIsQCDxB1HtEo0VQBVACjgoFgOegnTLLGzxNVD4QhOaiEIQGVqyopdiAqglmPAAC5J9J5E3/AN6m2lj6uJ16u+SivdSW4T31Y+LGXd08b3/ZcEMHTb77E3DW4iiPj/Uez5Zp5wMBJtbK2c2IrpRT4nYC/cOZ9Bc+k1ZZHRFsDM7YthoOxT/9z/Ie8C1tibPWlSSkgsqqFUeAFhJNQSwnN2bR5zrQCEIQOtMWKwiVVKVFDKeRmWLAhe3ujPDYgHsq2mge9x+WoO0PK9vCVjtvoerYZ+twlR6TjVTci35aqDT1Uec9BRGUHQi8CgMB0n7c2YQmMp/aaPANU0Y/lrpcMfPMZYW7fTXsvF2SpUOGrHTq69lW/hUHZ97ST7Q3Xw9UHs5SeNuB/MvA+srzeXoVo1LtTSx76WnvTOn6SsC2KdVWAZSCpFwwIII7wRxj55vo7C21shr4HEOUBuaQuQfOg/H+EN5yT7B//oBkPV7TwhUjRq1Hl+akxuPQ+kC6YTjbv74YHHrmwuISoeaXs480azD2nYvAWYzRU62mSEAhCEAhCEAhCam1McKNJqhvZVJNgToPIeIgbQaLITsfba1EbErVqUleoe29q1AhFF8jplypqRmNiShuSFneTa9RFzVad6ZuRVpHrUy2BDGwDd/BW4cYHYhMNLEqwDA6EAg8rEXEy3gLCEIBCEIBGVqyopZiAqglmPAAC5J8LR8rDp43v+y4EYSm1q2JurW4iiP8Q/xGy+RbugUnv/vU20sfVxN/u75KC91JdE9Tqx8WMjZikxsDJh8O1R1poLszBVHiTYT0RursdcNh6dFflUC/eeZ9Tc+sqnou2H12INdh2aei/nI/ov8A5CXnsvD3PgIHXwdLKs2IgEWAQhCB14QhAIsIQCEIQNfFbPpVRaogbzEiu3+jbD4kaqrdwcajycWYe9pMoQPP+3eh2rQbrMM702ButydD/pqoLj1X1mPBdI+3dl2XEp9oog2vV1Nv9NdeJ8y09BsoOhnJx+7NCrfs5SeJXgfMcD6wIlu304bNxVkrM2Fq81rfBfwqDT9VpYFDEJUUOjKyEXDKQQR3gjQyq95OhijUu1NLH8VKw96Z7P6csgqbsbY2U5bAYioBxNNCdfzUHuG9M0D0leEoTYHTVVo1mO0aFQucqtUp2GULfjQaw1vc9oHQW7pau7u/uCxo/u9dHb8AutQedJrP7Bh4wJNCMp1gwuOEfAQm0ie3F+2OFo4ullpMTicN2s9gwGbMjZ1Ki9uyQWIN9J19t7dpYfKr3ZmJy0kyl2tqxAJGijUny5mcCnsbDU3daJqOxCFw7NUemo1WnlDCtSUEhri+vHhaBua3aqGNuwFOthwLJ1tIZra27am3E8ZmwqKGztUK37IqKNCeABen2GA0HaUaiGExT01JRywzEnPeqCTlABdB1iWt8ym19eUz5qFT7yzUmvYVkIsezcklbgC34wP5QNpVqixBWoh+dTla3fYXVvS14+jUZgCFKm5BVhY38r2I8Re80qOy2uHo1VyH/MSykjKRcgApU1ObgNfDSdAYoA3PDgrHgdbE34akS7G5CNWoDHSAhCEDHXrKil3ICqCzMeAAFyT6TyNv7vU20sdVxJvkJy0VPy0l0QeZ+I+LGXX0873/AGbBjBU2tWxN89uIor8X6jZfINPOhgNgqkmwFyTYDxhJN0f7F+0YsMR2KVmP5vkH8z/DAtPcfYYwuGSnbtWu572Orft6CWDs2hlW84ey8NcgchJOi2FoDoQhAIQhA68IQgLCEIBCEIBCEIBCEIBNfFYCnVFqiBh4ibESBD9vdHGHxI1VW7g4uR+Vx2l9DKx3g6G3pHPQZkINwGuVv4VFFx6r6y/ojAHjA87YLfnb+ySBWJr0BoBW7a27lrqbjyLHyk82B074CvZcQrYWrpfPd6Z8nUXGvNlGknGP3aoVb9nKx4ldL+Y4GV/vH0OUal2RAD+KlZT60z2T6ZfOBPfsuExiJUPVVlDBqdUZagBBBBVhquoHAjhHVdkX4MSpOoIzjjm0OjjXW2YjwlBvuhtTZtQvgq7g81QlWP5qTaP6Zp3di9OeLoMKe0MNnsbPUQdXUHmh7JP6ZUW7W2Rcl0YPU4XqaMBroKiWZeJ4g8YxaNOnY11dXBuavG4BWwaog7S6/NrYEmaG73SJs3aFhRxCGp/+T/d1R5A/F/DcSRl7C+bTub9//sisTUKYOamoDVBqy8145tNOfHxE0KxxaVBZUNI1LFQCclJQSWuLEsQDpY6lQOZmfFbSp0rPVcJm0UkHKAOALAWTjzI1NuUftDOyhQul+1w4ctCNRfxU9xi43Uq4ZyWzxWvh9rUge0pS4HI5LkkAFl7IbTnY6zqU6oIBVtDwPEHyPOR4vcqHuWufiDK2mpCm4qDT8Jca8Dabmz3w6MzCnkYi1TKWKAjiXXTKezxZRx8TCOyH7x6jWJWxCojOzAIoLMx4AAXJPkJjFRSuZGBU8CDcGVp04b1fZcEuCptariPjtxWiPi/UbL5BoFMb+bzttHHVcSb5CctFfw0l0Qf1PixkcMytMZEqGS5ujzYf2fDKWHbftv5ngPQWHvK03T2R9pxKKRdFOZ/IHQept9ZfGy8L8KiRUg2NhrDMZ1IyhTyqBHwCEIQCEIQOvCEICwiQvAWEIQCEIl4CwiQgEIQgESEICQhEgYMVgadUWdAw8RIxtzo9w+IFsqt3K4vb8rfEvoZLYkChd4+hnIS1Esh4gNdk9HUXHqp85zMLvNt3ZNgztVw4I7NX72mQPlFQG6+WYeU9FsL8Zy8du7Qq3OXKx4sunuOcCvdh9NWBxDKMbTqYaoCLm5eibd9hmUan5Tx4ybYQrVBxGFxCurEMXosrKxuM2dCTTuRpfsnSQ/eLoio1bstMX/FSsh9U+A+gB8ZAK+5O0cBU6zB1nDD8BanU8ipPa8gW8pUX5hzWcBatJXRiQWUZMug+OlUJ01bVWblx1tkrbGGmrZRwUE6c+yfjQ/lIlNbF6bcdhm6vH4cVbaMwHVVR4kWyn1Uecsrd/pR2djAAmIVKlv8ACrfdt6E9l/4SZFSc1FRS7ELTRSzMeAAFyxP1vPK2/O8jbRx1XEm+QnLSU/LTXRB521PiTLk6bN6xh8EMJTb73E/GQeFEfF+o2XyDTz+ZYlYWWMKzORNvYuzjXrrTtpfteQ4/TT+KBP8Ao32L1dLrWHafX+H5R7a+stTYOF+Y+kjeysHlVUA7pOsFQyIB4SKzxIQgEIQgEIQgdaLEhAWESLAIQhAIQhAIQiQFiQhAIkIQCIYRIBEhEgJEMUxDAQzXxODp1BZ0DDxEzmNMCK7Z3CoV1tlVhyVxmA/K3xL6ESt94OiHJdqRan4Nd0/UBmHqG85eMawvA8sbZ3fxtGxrIzIoyrUBzoB3BgSAPA28pxyZ6sxu79Gpc5crfiXQ+vfITtronp1SWVEN+YBQ+oQhT5kXl2mlDnw4/wDOPcJPujzYtgarDU8PLv8AU6+0lezuh9VfMwXQ3ANyAeRsSQSJM9n7oU6Qtck8STzMitfYGDzNmI0Ek0x0MOqCyjSZICGEIQCEIQCEIQOrFvEhAWEIQCEIQCEIQCEIQCJCEAiQhASEIQEjTFhAaYhhCA0xDCEBI0whAQxphCAhjTFhAbCEICQhCAQhCAQhC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data:image/jpeg;base64,/9j/4AAQSkZJRgABAQAAAQABAAD/2wCEAAkGBhAQEBUQEBAUFRAWEhQVERAVFRUXFhgVFxUVFhQUFhUYHCceFxojGRQWHy8iJCcrLC0sFR4xNTAqNSYrLCkBCQoKDgwOFg8PGi8dHiQsNCosLDQsKSw0LCwuLDUsLC8sLCwsLC0pLCwsLCwvLCwqLCksKSosKTQsLTUpLCwsKf/AABEIALcBEwMBIgACEQEDEQH/xAAcAAABBAMBAAAAAAAAAAAAAAAAAQIGBwMEBQj/xABBEAACAQIDBAgDBgMHBQEBAAABAgADEQQSIQUGMUEHEyJRYXGBkTJCoRQjUnKS0YKxwRUkM0Ni4fBjorLC8VMI/8QAGAEBAQEBAQAAAAAAAAAAAAAAAAECAwT/xAAsEQEBAAIBAwMCAwkAAAAAAAAAAQIRMQMSISJB8DKRI2HhBBNCUXGhscHR/9oADAMBAAIRAxEAPwC44RbQtAS0LR1oWgJaFototoDbQtHWhaA20LTX2jtKjhqZrV6qU6S8XcgDwHifAayNL0r7IJt9r/iNKsF98kCWWhaaWB27ha65qOIp1F70cN724es3VcHgQYBEjrRLQEtEtHRIDbRLR9oloDLRI+0S0BkSOtCA2JFhASJFhASEIQCEIQCEIQCJmHCLMS/EfX+kDLCEIG5aLaLaFoCWi2i2haAloWjrQtAbaa+0MdTw9J61ZwlJFLO55AfzPIDmSBNliALnQAXJPADmSZQ/SPvwdpVuooMfsNJuI/znHz/lHLw14kWDl72701NqYjrnuuHQkYegeAHN2HAseZ9OA15BEQtJV0e7mttGvmcEYWmQarfiPEU1PeefcPMSo1NibhYzEU/tNP7oXApuLh3ve5FmBCi3xHmRYHUjbXb+2dnGpnPWUqNTqqjsQy57KSocWYkZ1B0NiZcuE2rhFUrTqKtJDluwK0+4WfhbskDvym0y7T2BhcSuWvQVlI+Ia+RDLqJJZb4vhvtuP1Sq12N030msuJpsh5sO2v0sw9pOtkb54PFD7qsjHuBF/UcR7TQ2h0Y4Ou6OyiolOmKdOgbIgAtY/dgMTYAakyHbd6GL1c+Gc0AR8IDOiuL3IJbOFPZAALEG54WA3ZN+HOW+62Uqq3Agx1pSIwW8ez9aZ+1UgL2Qmo1u8o1qw9rTf2V045G6vGUHpsNG0vbzVrEfWZ0u1vxLSO7G3+wOKt1dZSx+W9m/SbH6Tv066twYGRTiIlo6JAbEjjEgMiRxiGAkSLCA2EWJAIQhAIQhAJiX4j/zha8yxgU5rwHwhCBv2i2hFtAS0W0WFoCWhaLaV/0ob/HCJ9jwrf3yovaYf5NM/Me5yOHdx7rhwelffw1GbZuEfsjTF1R9aKn/AMu86cA0rcIALDgI+lh8ot6k8ye+bGFwT1XWlTUtUZgqqOJJlRm3c3drY/ELh6Q46u54InzMf25meg8Fu5Sw+D+x0VsmQr8TKzFhZmLrqGPeJz9z91qey8NY9qs9jXqAE68lFhcIP9+c1dg4fGNXFeoAczfestVer+FQbIpN2sLa+EzlfydMMN7u5Nfn/huVN0krdV1qoKdPKGphELMif4dPrRa1MHW2UE2sdLg9fH4h1FqQzML3AF7WW4BtfLfymxisWtMAtckkKoAJJJ5ACa9GjSrfedXlcEgk9lwQfhLKdR4XIiSS/wBTLLLKebwfhAzreotm8rd3A8bce6J9rTMUFVcw4odTxtrzAvpeZ8Rnt93lvfg17EeY4exnHobEpNX66pQYVrX637thxJy5wM2hPMDgLcJqceXN02pDmpU96fsP2nP2tu9h8WuWvRo1x/1EGYeTcR6WmfH7QU0+xVsGzA1lsQluOvAN3X8e6aOwGxFRj1lVKtELYOaYWrm00JU5SLa6d4m5juXLevnz3Zt86VvtToVw+pw71KbKR8DLVANtC1NipudeDcuE5H9j7e2eR1FYYhOSBrta9rdVVs1/BLy9kwgzZluPrrwv/SFfCq4tUpq4+v1/eS2LqqZ2f00VqDdVjsM6OOOhU+qPYj3k42N0kYDFWCVlDH5WOVvZrX9Lzob1boU8dh2w/WZScuUuubLZg3ZvYi9rXB4EyoNt9CmPoXakoqr30jc/oNj9DNTpzLipctLzp4lG4MJknmnDbU2pgGyrUqLb/Le9v0MLD2kr2P02VksuJo3HNk0P6WuPqJnLp5Y8xZlLwumJIlsbpPwGIsOuCMflfsH66H0JkopYtHF1YHumGmQxI6JAbCLEgJCBhAIQhAJjB7Xp+0yTEPi9D/SBlhCEDpQiwgEIs5W8u8VHZ+GbE1z2V0VB8TufhRfE/QAnlA5m/u+qbNw9xZsTUuuHpd7c3YfhW/qbDnp5520+IZXrFmevUfNWqcW1uTb6cP8A52dp7TrY3ENi8SfvH+FPlpp8qKOVgfqeZMw2lRHtkYZmqB1zKoJuSW1HIEHifpPQXRpuP9mQYquv94dewp/y0P8A7Hn3DTvnB6MtyuuYY3EL90p+5Q/Ow+cjmoPDvPlLJG1MPXY0UxH3gN7I1muvG1xZh3jUQvLVw+8mfECiKZsWIz8tL297TthQOA46nzmpgtninqQha+jhFVtRre2l+PC3GaG32WvSbDlzTzHKS5ZAw55XHG/gbzHTxy/iu1zs9oz7Q2W1QEErUW98lQFSOOi1EsVHoZv0KK00CqAqgcO7v1P85z92tiLg6Aoi9szNq7vx8XJNtI7E7wUab9WxYuR2VAuW1y9kc9QfaXO44+ax45rXwWMepWV8p7atpcMiUwdO2py5yeQvN/au0VoUjUIuR8K957pmwpBUMEy5u0VIANyPmA5zmbwbA+1ZSGZWW4BDkCx46WIJ9OXGX9nwwxy9d8W7Yz7pje3lpbP2vh8TUyNRanXYfEuh0HHrEsw4c53MPhjTBQOWHEXC9kc9VAv66zR2LsQYUMzv1lQn48tjl0strnXQXnVpMCNCCedp3696ff8Ah8J0Zn2/icuVhto1a7uKGRaNN2pmo4Zi1RdHCKGFlU6XJ1IOmlzuYHEVDdayKrhyFswIdRa1RRxUHXQ6ix48Zo1t2VtVWlVektVi9RFykByQWdLi9Nja9weOtrzn4vduvlqqpUs9cVftBZutFNGV6dFLjQjKEBzWsSbEkiceplJPTNu/TxlvqukpK3/3jOq7rjy1HtI9iNt1qKI5V6hyg1xkKIhcqqjNl7IDNrxsqsTDEb1NlIQIr9YUSqzXpFECtWr8j1aZst+bWAOt5jHK3C561Pn/AFnKzHw6+P2ZSrrlr0adVf8AUoJ9L8PQyF7Z6H9n17mkXoP3fEvs2vs0neFxlOrfIwaxsw5gkAgEHUaEHyImYrOuPUyx4plh/OKB230IY2jdqOWqv/TNm/Q1vpeRenU2ns5sqtVpkfIbgfoYWPtPUfVd1x5cPaYMXgUqrlq00qr3MoP0Ok6fvMcvqn+mO2ziqJ2R0zYmlZcTSDjmy9hvbVT9JOdj9KuAr2DVOrbuqDL/AN2q/Wbu2eibZ1e5RWoOfw6r+lv6ESBba6DcXTu2HZao5ZTkb9LaH0Jjswv037ndZzFuUMdTqAMrAg8CDcehmaeb3wm09nPYdbRbuOZQfTg3sZ3Nk9MeOoWXE0lqLzYdlvoLf9sxl0sseY1MpV6RJBNi9MGz69g7mk3dUFh+oXHvaTHCbTpVVDU6isp4MpBHuNJzabUIAwgEZlOa/K0fCAQhCB1IQgSALnhzMDBjsdToU3rVnCU0Us7ngAJ5/wB6t56m1MT173XDISMNRPIc6jD8RsPYDgNer0hb6HaVb7PQY/YaTasP86oPm/IOXvzFo4FlDLSS7j7oNj63auMOhBqt391MeJ+g9Jz9gbBq4yutCkNTqzHgqjix/wCakgSwKWxMXTrJhOprUcKpIoYihW0+Fi9avlKt1jWUBSrKC3PgSJxj8PloGlTVwpQ0x1WUMilSMygkcPDWcDdTdOph3V3qBqahjTupWoS3BnBHZspIy68u6SejXU6ZrkAXB0b1EzCYywmWt+y+2kA6Tekp9mK1KhhqjVjTzdeyfc0811Q3NusbN8o4ePCdno/3gqbQwCVsQqiodHstla6q4IU3to4HE6gxd6ej/B7SYHFKWsCFN7FfyMNRrqQbg903zhBgsJ1eGXVVITMCRmPzvlHC5ubC3kJsZ6u1KBqHDjEItcAdgMucX1Flbjpy8YmG2cQ93ym2oYFxqTc3QkgD19JW+zN16tR2zoK2IrVD/eGAenSXjUqt8VN3PwqvEeGks/C4dMPRVASKdNAAWJJso4kniZ16mEx1JdueOW/Na22sUBTamrfekAqovmK5gGyganS/CZsJWVmuqOoA1LIUvcjk1ieHdzhRq0sQhDKCL6o4vY8rg8DziYmutFQoR8nPIpbKPEDX2mO277deVlmU7pfDZJ+bkOH7znf2zQL5HOV72XNdSTcAZWOhuSOBvrN3C4+lVH3bqbaEA6jwI4iZKuHRviAPjz95myzxWzEb8L3HINr7Hj/OP623xKfMaj6a/SaFPYSU2vSZkF7mnmOQ6W+HgPQRlTEYmlcmnnS+mQ9q3kxsfcSDFtTYP2hnbrEZHpdUUdOsC/FdqfaGUnNrfjlXumPHbo06lMLnfrFWgq1WOfSgwdQyHQhiO0NL+gm3h9r0Kh1OVwbEN2HB7tbfQmby35Nfwbj7j9pcr3TV4MfTl3Tk3B4JaYNkQMxu5RcoZrWuefuTNmYuut8QI8eI9x/WPVwdQQR3iQ5OiWiwgNImDEowUmmt25Lmyg/0mzCWXQ49bGI6MMRSsgtmFZBl1NtDqp/3kf2t0ZbMxQzKhpE8GpkZfY3X2tJuVBmlV2PSPwZqZ76bFO/iBoeJ4idcc9ceGbjvlTO3egysnboVKVUX7IbsNroBYmxOvfIZi93sds9s394wzj5rsFPrpf3M9JVMHWUCxWqQ1zmGRrcrFRa477Stem/eQYbBnCrmFbFNZlYg5aVM6sAOGYkAX/1d2m7nLPVJf7fPsz22cK+2N007QoWFXJWX/UMrfqX+oMsHdzpswWJZadYNQqHQFyDTv3dYOHqAJ5+iTzOj2HSxStwMzSuejDG1X2bRaqSSM6qTxKKxCewFvJRLAwtS6wM0IQgdWVF0zdIQpN/ZtNygZQcVUAN8rDMKK27xYnwIHMy3pQ3TbuHiHxhxdFC6VVQkDUrURQhGXiQVVDpc3vpAgx3pw6DKiuQOGgH8zEwm8dXEVUo4fDF6rsFppmuSx4CwH9ZF6+EdCQykEGxvyPce6Xz0BbqYRKRxxrUquMYECmrBmoIdCCvEO3M8hYcze7FhbkbqjAYYK2U4hgDXdb2LfhW+uVb2HfqeckJF4sJBgq4RW/5/Lu9IiIV7z43v/PX+c2IQMa1bx4aIyA8RGGkeR9D+8By0VBLBQGNrmwubXtc8+J95qbRoVHFkyMtrNTa4v5OL29psZyOII+o95ip7RQtlNwbkC4IvbW6ngRbull0lm/DJRpZFA1J8SSfK5mVVt584iam/t+8fJySa8NXFbMpVNWQZrWzjRh5MNRxmBMPUp5hTrZ2sMqVSDbU8WAzWtpr3TozBWwVNyCygsLFWt2hbUWPGa77rStT+2Cl+vpNTAF8/xp+pf6gTdoYhHF0YMO8G8xYXDOhINUunyhgMw82HH2iNsulcsq5HIIzp2W148Oek1e35+qHYzAU6qlXRSCLai8XBYbq0Vb3IABPD6TU6rE0h2WWsByfsPbuzAWJ8Tab2GqllBZCjHihIJHqNJm4699/PurJaYqlIcba940Pv+8zQmRxF266Nlq0uZta6tYf6X7LWH4WPlOlg9oJVvlvcWzKysrC/C4YeBmd6YIsQCDxB1HtEo0VQBVACjgoFgOegnTLLGzxNVD4QhOaiEIQGVqyopdiAqglmPAAC5J9J5E3/AN6m2lj6uJ16u+SivdSW4T31Y+LGXd08b3/ZcEMHTb77E3DW4iiPj/Uez5Zp5wMBJtbK2c2IrpRT4nYC/cOZ9Bc+k1ZZHRFsDM7YthoOxT/9z/Ie8C1tibPWlSSkgsqqFUeAFhJNQSwnN2bR5zrQCEIQOtMWKwiVVKVFDKeRmWLAhe3ujPDYgHsq2mge9x+WoO0PK9vCVjtvoerYZ+twlR6TjVTci35aqDT1Uec9BRGUHQi8CgMB0n7c2YQmMp/aaPANU0Y/lrpcMfPMZYW7fTXsvF2SpUOGrHTq69lW/hUHZ97ST7Q3Xw9UHs5SeNuB/MvA+srzeXoVo1LtTSx76WnvTOn6SsC2KdVWAZSCpFwwIII7wRxj55vo7C21shr4HEOUBuaQuQfOg/H+EN5yT7B//oBkPV7TwhUjRq1Hl+akxuPQ+kC6YTjbv74YHHrmwuISoeaXs480azD2nYvAWYzRU62mSEAhCEAhCEAhCam1McKNJqhvZVJNgToPIeIgbQaLITsfba1EbErVqUleoe29q1AhFF8jplypqRmNiShuSFneTa9RFzVad6ZuRVpHrUy2BDGwDd/BW4cYHYhMNLEqwDA6EAg8rEXEy3gLCEIBCEIBGVqyopZiAqglmPAAC5J8LR8rDp43v+y4EYSm1q2JurW4iiP8Q/xGy+RbugUnv/vU20sfVxN/u75KC91JdE9Tqx8WMjZikxsDJh8O1R1poLszBVHiTYT0RursdcNh6dFflUC/eeZ9Tc+sqnou2H12INdh2aei/nI/ov8A5CXnsvD3PgIHXwdLKs2IgEWAQhCB14QhAIsIQCEIQNfFbPpVRaogbzEiu3+jbD4kaqrdwcajycWYe9pMoQPP+3eh2rQbrMM702ButydD/pqoLj1X1mPBdI+3dl2XEp9oog2vV1Nv9NdeJ8y09BsoOhnJx+7NCrfs5SeJXgfMcD6wIlu304bNxVkrM2Fq81rfBfwqDT9VpYFDEJUUOjKyEXDKQQR3gjQyq95OhijUu1NLH8VKw96Z7P6csgqbsbY2U5bAYioBxNNCdfzUHuG9M0D0leEoTYHTVVo1mO0aFQucqtUp2GULfjQaw1vc9oHQW7pau7u/uCxo/u9dHb8AutQedJrP7Bh4wJNCMp1gwuOEfAQm0ie3F+2OFo4ullpMTicN2s9gwGbMjZ1Ki9uyQWIN9J19t7dpYfKr3ZmJy0kyl2tqxAJGijUny5mcCnsbDU3daJqOxCFw7NUemo1WnlDCtSUEhri+vHhaBua3aqGNuwFOthwLJ1tIZra27am3E8ZmwqKGztUK37IqKNCeABen2GA0HaUaiGExT01JRywzEnPeqCTlABdB1iWt8ym19eUz5qFT7yzUmvYVkIsezcklbgC34wP5QNpVqixBWoh+dTla3fYXVvS14+jUZgCFKm5BVhY38r2I8Re80qOy2uHo1VyH/MSykjKRcgApU1ObgNfDSdAYoA3PDgrHgdbE34akS7G5CNWoDHSAhCEDHXrKil3ICqCzMeAAFyT6TyNv7vU20sdVxJvkJy0VPy0l0QeZ+I+LGXX0873/AGbBjBU2tWxN89uIor8X6jZfINPOhgNgqkmwFyTYDxhJN0f7F+0YsMR2KVmP5vkH8z/DAtPcfYYwuGSnbtWu572Orft6CWDs2hlW84ey8NcgchJOi2FoDoQhAIQhA68IQgLCEIBCEIBCEIBCEIBNfFYCnVFqiBh4ibESBD9vdHGHxI1VW7g4uR+Vx2l9DKx3g6G3pHPQZkINwGuVv4VFFx6r6y/ojAHjA87YLfnb+ySBWJr0BoBW7a27lrqbjyLHyk82B074CvZcQrYWrpfPd6Z8nUXGvNlGknGP3aoVb9nKx4ldL+Y4GV/vH0OUal2RAD+KlZT60z2T6ZfOBPfsuExiJUPVVlDBqdUZagBBBBVhquoHAjhHVdkX4MSpOoIzjjm0OjjXW2YjwlBvuhtTZtQvgq7g81QlWP5qTaP6Zp3di9OeLoMKe0MNnsbPUQdXUHmh7JP6ZUW7W2Rcl0YPU4XqaMBroKiWZeJ4g8YxaNOnY11dXBuavG4BWwaog7S6/NrYEmaG73SJs3aFhRxCGp/+T/d1R5A/F/DcSRl7C+bTub9//sisTUKYOamoDVBqy8145tNOfHxE0KxxaVBZUNI1LFQCclJQSWuLEsQDpY6lQOZmfFbSp0rPVcJm0UkHKAOALAWTjzI1NuUftDOyhQul+1w4ctCNRfxU9xi43Uq4ZyWzxWvh9rUge0pS4HI5LkkAFl7IbTnY6zqU6oIBVtDwPEHyPOR4vcqHuWufiDK2mpCm4qDT8Jca8Dabmz3w6MzCnkYi1TKWKAjiXXTKezxZRx8TCOyH7x6jWJWxCojOzAIoLMx4AAXJPkJjFRSuZGBU8CDcGVp04b1fZcEuCptariPjtxWiPi/UbL5BoFMb+bzttHHVcSb5CctFfw0l0Qf1PixkcMytMZEqGS5ujzYf2fDKWHbftv5ngPQWHvK03T2R9pxKKRdFOZ/IHQept9ZfGy8L8KiRUg2NhrDMZ1IyhTyqBHwCEIQCEIQOvCEICwiQvAWEIQCEIl4CwiQgEIQgESEICQhEgYMVgadUWdAw8RIxtzo9w+IFsqt3K4vb8rfEvoZLYkChd4+hnIS1Esh4gNdk9HUXHqp85zMLvNt3ZNgztVw4I7NX72mQPlFQG6+WYeU9FsL8Zy8du7Qq3OXKx4sunuOcCvdh9NWBxDKMbTqYaoCLm5eibd9hmUan5Tx4ybYQrVBxGFxCurEMXosrKxuM2dCTTuRpfsnSQ/eLoio1bstMX/FSsh9U+A+gB8ZAK+5O0cBU6zB1nDD8BanU8ipPa8gW8pUX5hzWcBatJXRiQWUZMug+OlUJ01bVWblx1tkrbGGmrZRwUE6c+yfjQ/lIlNbF6bcdhm6vH4cVbaMwHVVR4kWyn1Uecsrd/pR2djAAmIVKlv8ACrfdt6E9l/4SZFSc1FRS7ELTRSzMeAAFyxP1vPK2/O8jbRx1XEm+QnLSU/LTXRB521PiTLk6bN6xh8EMJTb73E/GQeFEfF+o2XyDTz+ZYlYWWMKzORNvYuzjXrrTtpfteQ4/TT+KBP8Ao32L1dLrWHafX+H5R7a+stTYOF+Y+kjeysHlVUA7pOsFQyIB4SKzxIQgEIQgEIQgdaLEhAWESLAIQhAIQhAIQiQFiQhAIkIQCIYRIBEhEgJEMUxDAQzXxODp1BZ0DDxEzmNMCK7Z3CoV1tlVhyVxmA/K3xL6ESt94OiHJdqRan4Nd0/UBmHqG85eMawvA8sbZ3fxtGxrIzIoyrUBzoB3BgSAPA28pxyZ6sxu79Gpc5crfiXQ+vfITtronp1SWVEN+YBQ+oQhT5kXl2mlDnw4/wDOPcJPujzYtgarDU8PLv8AU6+0lezuh9VfMwXQ3ANyAeRsSQSJM9n7oU6Qtck8STzMitfYGDzNmI0Ek0x0MOqCyjSZICGEIQCEIQCEIQOrFvEhAWEIQCEIQCEIQCEIQCJCEAiQhASEIQEjTFhAaYhhCA0xDCEBI0whAQxphCAhjTFhAbCEICQhCAQhCAQhCB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174" name="Picture 6" descr="http://t0.gstatic.com/images?q=tbn:ANd9GcSgSVMbaXy24db6DuQFuIBOEPI-NmeXC9sVgpLypR9FlvIDDyi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933056"/>
            <a:ext cx="3611451" cy="227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t0.gstatic.com/images?q=tbn:ANd9GcRYZFuoryFI724NVXBelfOqIdvl1xvCp8z8PmvKWvxeImqtPS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66" y="3573016"/>
            <a:ext cx="3344148" cy="22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Mainframe</a:t>
            </a:r>
          </a:p>
          <a:p>
            <a:pPr lvl="1"/>
            <a:r>
              <a:rPr lang="pt-BR" dirty="0"/>
              <a:t>Computador de grande porte.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5122" name="Picture 2" descr="http://t2.gstatic.com/images?q=tbn:ANd9GcTYDD6e9WLWHLspr9R-IyEPzucS-h1WZ9wq_NgBj6kt5D4tNaoyx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332705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data:image/jpeg;base64,/9j/4AAQSkZJRgABAQAAAQABAAD/2wCEAAkGBhQSERQUExQWFRQWFBUWGBYVFRQVFBQVFRQVFRgUFxUXGyYeFxwjHBQXHy8gIygpLCwsFR4xNTAqNSYsLCkBCQoKDgwOGg8PFywcHB0pKSksKSwsLCwsLCksMCwpKS0sLCosLCkpLCksLCwsKSkpKSwsKSksKSwsLCksKSwsLv/AABEIAIAAzAMBIgACEQEDEQH/xAAcAAABBQEBAQAAAAAAAAAAAAAGAAMEBQcCAQj/xABKEAABAwIDAggLAwkGBwAAAAABAAIDBBEFEiEGMRMiQVFhcZGxByQyQnJzgaGywdEjdKIUYmNkgpKzwvAlMzRSg8MVF0NEo9Lh/8QAGQEAAwEBAQAAAAAAAAAAAAAAAQIDAAQF/8QAKxEAAgEDAgUDBAMBAAAAAAAAAAECAxExIUEEEnGRsRMiUTJhgeEzQqEj/9oADAMBAAIRAxEAPwDXcy8KaK8Mv9D6JLgHcxXhlTRm6D3Lwk9HetcI8XLguUeV1gT7hYXKqJcYBNg6xDg0t1zBx5D0q1KjKpgSU1HINbfMfWVceHMLmsdTuneWvyg5XuaGuA8sHLu6QUDYFT1eG1N2NkbEXDMzUxPYXAHXdcXsHaWPRdahhFYJiZcrWz8HkbIbG7HEShvPpdtzzlQcfxDg3tbUFgY/g23bfM+R7gQxrf2b+wrz6sZqo0nrg9SkoeleWLXClkhOmiRaedNUszXgOaQWkXBCfKrqsnCzjgwplFWuj0GreY7vZzKLde3RuCwR01W140383Kn0MMlsVZ0uK8ju3l7E6n8gsWi8XjJARcG4XLqho3kdqe4CNWUlxcKoeLK7dXs5+xUtbI0u4t7dPIoSSWAjRcvQ9Nr2yFzDmblXYcmQF6wLXAO5ks64zgco7V4apvOFrmHCV6EwaxvP7k+06IqRi7dRtPImnYeOQqHHibhy361IZiw5R2J7xGsxuShPMoz47dCsm4iw8p7E3LXxnkv7kNNmYH8VlcGgN36nsWSbWbcuhkewaPLJGPG51zGeDkaeYE7vqtwfBE8G7T0a8YdVl82eELC5pMTqBHDM5oIa37N5JaGjUWbuvddvC8dTivT3RGdBt82xoGCYVTyU8lcyQvmgpmFrRIBGWsiLXhw3gnUEaeS325ntHjcs9WA4kNY67WguOV+lzc6uIIy3/N0WxbBbBU9HRiaQkVE0GWUGRzQxso8jK0gtIFru3gg7lgbg9szmvB4RrnNLb3IcHHM2/Xe5601L058RzP7fv9dSzc4UeTZm07AYw42jNy228nc7W1hy3sexHTJrrGdi3/k9UJpy4gM0ay1g4tygWJ1I50cybfM82Fx9JzW910OOp/8Ab2ojRklHVhcSkCUCzbdzHyWRt68zu8qKdq6l2+S3otaPkuP0ZDOpE0Zv9aLoLMJMVfnic+V2VsrS4ueQA0EFxOu6yNBtvRebUxO6GnN3BJODiGMky9ZLfcexdZ0O1G3lKy13OIN9Qxx3W+qcpNt6WUkNebgX1Y4WF7X1S8j+BuZfJfpcCm8IxGGYNexwexwBFjY2IuDbmsURwxMI0AsgouQblCISvTEiFsQG4BRqyjBBIGqLpySuApQAuJ4czSOVSHNXiQNiqjoX83vCdbh7ujt+isAF0lsCxCGHnnHYVLa3Qa8n9cq6C9ATBsdtdCfOI6wCuvyRp8l7T7bIKjxl/nR9jvqFJZjLeVrx7Ae4prfYX1EWO0mIPpg0hoOYkanTQdCFarbGc7i1vU2/fde7VYi1zY8pO917gjkHOhl0ydIWUm9yyqNpKg/9Z46jl+GyZl2kmp6WWoErs7Hss5xdILkgcZpdqNdetVz3pnaA3wup9ZF8TVSEVfAjk9NQNxXb6snl4UyljtNI+KDa+/8Azb+VXOyGOYVSNMk0dRPM8OaWAMZFGx2/Kc93EjS56dAgRJNYu5N51NYq8bp6rLLTsfE03BjeG5QW5RdhaSQNdxXAN0LbMP4jB63vhRI2pG4q0W3l9zmlnA64WVnR4ewsa58ojvbyg21iXa3Lrm2Xkb5wVaHe0e8Lh7OUW+YTST2FTG8Vfenk9CT4Hj5LNIJyw3abLRq194JeiN/wOWaqctilPcN6bEuFiaeYke4KywGTjyeqd3hCuBS2id6f8oRFs5Ld8nqnd4RtcnLQO9mnEUtMd32EWo3/AN2EQ4VtZK2okjdYtZHC4HzjndMDc7j/AHYQ3s07xOm9RF8AT9MfHJemnp/dLUrja1Og0KDaNryGh4DiCcp0NgQCe1wHtVi1sh5x7bLNr+Nx/d5/dLS/VXVJtTJDK9hOZjYonAHXVz5gdd/mBL1bGuFf/D3Jh8dkP4D4VIKypbTwhxeWFz7tsIyHBuUk7zcjciyalc430QcV/W42CAQmpalrRdzg3rKfeyxXBKmC6IseLwu8mRrvRu7uUtjwQucw6O1ehwRMVDJ6I7yQesfROfklI7yZD+EoFxXbqilhkbT1ccc9xkdI1zWaOF9TE7eAbG3Kh2fG3BxLqiJ4cXFpNc+LimwaMsUTAbZX3IFjfksn1FcfsFu31MyNsJY7Ndz97bbgOlBpqFSt2kMzQDIXOaHXHHIHHdxuEe85iQ5o3N0aOW92X4iqq4j0L19QusVdfCqv1kXxNVE2uuFbyyZsIreiSLvarU8iMzZJJJYsEuzT9G/63+yr0yoZwCS2X/V7ovorwypyEsktlQQU4aoquzrps6N2KSqqU8DN6Dvges9R1LLeGb0D8D0CoSwilPctMNktGfS+Sv8AZea8knqX97UM0j7MPpDuKu9lpftJPUSfJMicss0nZWXxOm9SxSaaXxx/3WH+PUfVUuzFTajp/Vt7ypdPU+OOP6rH/HlXHuy1y6e/xyH7vU/xKQpjEJ7TS/d4f4tSok1Z41Af0NT8VMfkoeM19pZPu0fuln+qDDcCfB1VuZiYLTYnOeuxzW9y+maWraRxsxv+ceX2r5X2EqgzEISdznOb+80j5r6Mw6puzlu3Q68242St2q2+UWnF+ipLZ+QklpWkaAX5y4FQJYuSyagxMt+h3KVNWRvAu4Ncd179/MhNLJOHuwiA6E34oZblvnJ9xT7G2H0v9VHqhvBHYSPeOReQy6Df7C75qY9j5KcdfpuU44pJmhOa5iZkZbNxRmc63Xd53c6gtda/VZO0LmiRheLtDmlw5xcXC7mhDuhmyk9XzCtqakklimlZYtha1z7mxDXuyiw5dVTzuF35W5Rn0adS0cbi36NyJNk3+I4oP1eL3TD6opXYkiop6y4vuRVh8mbB6/1kPeECMksjLAn3wjEfTgPvTQyLJASkkklKlnhUli3rk+Fn0Vyya5A59O3RD1C+xH7XcFZwy8ZvpN7wnRGeSRWVkkZDXNGubz7jivLCfJ5we1PcKo+Pu47T60f+W/zTbZkE736v/HYmndE8yfZS+gfhehBEBl4kmvm27Q5D6aeEVp7j0b+Lb84dxVvsvJ9pL6iTuCpAdPaPmrTZx1ny+ol+FCL1QZLRhfgNdamhBO5n8xXbMT8aJv8A9uB2TO+qE6TE8sbRfcPmU2/EuPmv5mX8d1z7mDKpxkCeE38ycdvBH+VU2O49x3WO+AN9vCOPzQ5VYiXEEcl/fb6KJJIXG5WULjoKdicMZJNS5nZS+aoaHa8QxwwvY6w32c49a0zG8fjipQaq7JI54m8S5Jc14LtLjM0tBdr0FZzseXNNE8MzZa97b66l8UHF/DdXfhjop3PZPcGCwYQ3zZAX6uG/doD0WTOHuU07NGjXtem8PyafNtFE+lNTTymWMEsLWkOILnXBd5zS1t9ByWVfJWSxxOcTwzjq1oIa8A201NjYdSwLC618EkbruawuaTa4DmhxBNvO84dq0TEasSQHgKlrSS0Z+HF2x73C5N26DlsdLLj4iEpTWl7npcFKEKbvlGp7A1z6ts4lAcyJ7WxvDrE3BLmuaDxS02CIjgLOntKx9vhAiwamgp6VnC3Gd7nOMbnlwF5LZSLEgga6ZUdYNtfLIwueIwS7S87tRZuo4g0vfkR0gkmcjfO21g+YDbKNNbm5vyWbbTk5denoXtORmbfdcd/WO9euvkG62Z3Jrezb626RpdcxOs4HpHeu0iScW/v5vWv3bvLdyK62Vf4piQ56Znunj+qHJgMxte1zv37+VXuzLvsMQHPSj3VEKaAssA+i/Zt/9l4kPu5/E76IQRVs27+zsRH5sB/G9NDIJ4BVJJJIOPQGx7VMik1HWO9QIzqnmuTolJalpjknkn86UfiaVD4ZO4s77Nh/Sz/7f1UAuQhv1flkqa9vfyWHC8R/UPhcqhTM/Ed1t7nKGmnsWgsiVlgJ48nqJv4ZVap+DnjP9TL8BSxyNLBCD14XLxJKNYSSSSxgpwJzfyeAF7rjEouKAbZSxt3X/wA2lloXhAlDKWa4ABs3M5rnh+snEA8wjQ5kA4XmGFPkFrRV0L+W+YMt1W1Rd4XZskGW5zSSjkAGWMvPWSCR7kUzkmrzXUpIdl4KqGIMlyuFPnzXe7IBl4rozawc8v1YTxnWsd5GqyilopA2VgsQdeK5ryLXs7ddpIBtuUXC8WfA5jxrlJygkixGt2kat1O8JzaLaB9XKHuAADcrWgAADefJABJJJvZdEpxUFyaO1n+uu/ZW3tytuz1Qc+DptPXPFPURNLbuLLOeMp38jlqcXg5obawD9+b/AN1ifghdbFabpL+3g3WX0oAvPrLUenFK6PkLE6Xg3NAN8zGP0AFjI0Oy7zuvZMsdqzRu/l3HUeV0aLXv+RzC8ukqpX3/ADGh3tcS6/YrGl8D9EwNJD5CP8zzr1hoAR9RWGMMedTu38m72K72aP2daOekd7poj8lb+ELYb8jcZWEcE+Uta0C2S4Lg25cSbAb1SbOPsKoc9LIPxMPyV6TTaYk/pKZEuzjvEsQHPHD7nuQ0r3AprUtaOeOP3P8A/qaGe4Z47FEkkkkGEnWFNL0FFAaLCtdeBh/TT90P1UIFSp/8PH66b4KdQglpvPV+WJBe3v5HXO4p6x/MmV2d3tHzXCdsdCU3CvKd6qT4CoSl4aeM71cnwFaOTSwREkkkoRJJJLGDnY6khNDO6dwDOHiaWGQtDjdhF26C2p1urrbSkjrWxgy5J23DGEt+0dKRYWcRa7svG3WN0zsrQMk2bxFz2gmOYPZfzXBsAzDps4j2qDtXsfWVVTHIxokEtLSyNs4DK008YAOa27KedRcJTl7XaxSnUhTi1OKd3n4H67Z6ndQwwNZFDVRu+2mL3EuI4QOZlGmhLNRvyKvj8HgtpOHO5gzT28a6uMG8CtSbOmnbEDvbFeR/UdQ33lXOJeCapbwYoaiUvLrO4V4a1rdOMC1vJzakjddLOhxGVO34RSHEcLhw16s48HPg2q4qqGqIiELXE5i9wc612nKyxPbp0rZ13S0hihijJBLGMaSNAS1oBNuk3PtXgSOTf1O7JNRu3FWTKl7Esgt7V1dK6WwDNvDlF4lEf1lvvilWQ4LJYzdMEg9wPyWr+HOs8Whj5TLn9ga4fNZBh77F3TG8fhK6+HYtWDS13VyKrDD5bRTjnY34wq9PQPsH9LfmFSGe4ssDKSSSUYS9svF0QigEyb/DR+um+CnUNoUuY+Lx+tm+CBQwkp4/L8sWGPy/J07d/XSuF0TouU7GQlIojxj6D/hKjp2nOp9F3wlaOTPA0kkkgESSSSxjYvB3ScJs5ijemU/uQQv/AJUR0UhdTUDmmzjQQAE6tJa0synsVV4Ioy7AMSA1JNUB1mjYrLZ9l8Lwxx3GCVh/ZlJHYm4f+QjXXsDLD5s7Wk7yO0jQ+3oV3Ss1Fv60QjgEpBew6i+a3QfOHSCPai+k5F0V1ZMhR1sP1BUdOzlMXXkHo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6" descr="data:image/jpeg;base64,/9j/4AAQSkZJRgABAQAAAQABAAD/2wCEAAkGBhQSERQUExQWFRQWFBUWGBYVFRQVFBQVFRQVFRgUFxUXGyYeFxwjHBQXHy8gIygpLCwsFR4xNTAqNSYsLCkBCQoKDgwOGg8PFywcHB0pKSksKSwsLCwsLCksMCwpKS0sLCosLCkpLCksLCwsKSkpKSwsKSksKSwsLCksKSwsLv/AABEIAIAAzAMBIgACEQEDEQH/xAAcAAABBQEBAQAAAAAAAAAAAAAGAAMEBQcCAQj/xABKEAABAwIDAggLAwkGBwAAAAABAAIDBBEFEiEGMRMiQVFhcZGxByQyQnJzgaGywdEjdKIUYmNkgpKzwvAlMzRSg8MVF0NEo9Lh/8QAGQEAAwEBAQAAAAAAAAAAAAAAAQIDAAQF/8QAKxEAAgEDAgUDBAMBAAAAAAAAAAECAxExIUEEEnGRsRMiUTJhgeEzQqEj/9oADAMBAAIRAxEAPwDXcy8KaK8Mv9D6JLgHcxXhlTRm6D3Lwk9HetcI8XLguUeV1gT7hYXKqJcYBNg6xDg0t1zBx5D0q1KjKpgSU1HINbfMfWVceHMLmsdTuneWvyg5XuaGuA8sHLu6QUDYFT1eG1N2NkbEXDMzUxPYXAHXdcXsHaWPRdahhFYJiZcrWz8HkbIbG7HEShvPpdtzzlQcfxDg3tbUFgY/g23bfM+R7gQxrf2b+wrz6sZqo0nrg9SkoeleWLXClkhOmiRaedNUszXgOaQWkXBCfKrqsnCzjgwplFWuj0GreY7vZzKLde3RuCwR01W140383Kn0MMlsVZ0uK8ju3l7E6n8gsWi8XjJARcG4XLqho3kdqe4CNWUlxcKoeLK7dXs5+xUtbI0u4t7dPIoSSWAjRcvQ9Nr2yFzDmblXYcmQF6wLXAO5ks64zgco7V4apvOFrmHCV6EwaxvP7k+06IqRi7dRtPImnYeOQqHHibhy361IZiw5R2J7xGsxuShPMoz47dCsm4iw8p7E3LXxnkv7kNNmYH8VlcGgN36nsWSbWbcuhkewaPLJGPG51zGeDkaeYE7vqtwfBE8G7T0a8YdVl82eELC5pMTqBHDM5oIa37N5JaGjUWbuvddvC8dTivT3RGdBt82xoGCYVTyU8lcyQvmgpmFrRIBGWsiLXhw3gnUEaeS325ntHjcs9WA4kNY67WguOV+lzc6uIIy3/N0WxbBbBU9HRiaQkVE0GWUGRzQxso8jK0gtIFru3gg7lgbg9szmvB4RrnNLb3IcHHM2/Xe5601L058RzP7fv9dSzc4UeTZm07AYw42jNy228nc7W1hy3sexHTJrrGdi3/k9UJpy4gM0ay1g4tygWJ1I50cybfM82Fx9JzW910OOp/8Ab2ojRklHVhcSkCUCzbdzHyWRt68zu8qKdq6l2+S3otaPkuP0ZDOpE0Zv9aLoLMJMVfnic+V2VsrS4ueQA0EFxOu6yNBtvRebUxO6GnN3BJODiGMky9ZLfcexdZ0O1G3lKy13OIN9Qxx3W+qcpNt6WUkNebgX1Y4WF7X1S8j+BuZfJfpcCm8IxGGYNexwexwBFjY2IuDbmsURwxMI0AsgouQblCISvTEiFsQG4BRqyjBBIGqLpySuApQAuJ4czSOVSHNXiQNiqjoX83vCdbh7ujt+isAF0lsCxCGHnnHYVLa3Qa8n9cq6C9ATBsdtdCfOI6wCuvyRp8l7T7bIKjxl/nR9jvqFJZjLeVrx7Ae4prfYX1EWO0mIPpg0hoOYkanTQdCFarbGc7i1vU2/fde7VYi1zY8pO917gjkHOhl0ydIWUm9yyqNpKg/9Z46jl+GyZl2kmp6WWoErs7Hss5xdILkgcZpdqNdetVz3pnaA3wup9ZF8TVSEVfAjk9NQNxXb6snl4UyljtNI+KDa+/8Azb+VXOyGOYVSNMk0dRPM8OaWAMZFGx2/Kc93EjS56dAgRJNYu5N51NYq8bp6rLLTsfE03BjeG5QW5RdhaSQNdxXAN0LbMP4jB63vhRI2pG4q0W3l9zmlnA64WVnR4ewsa58ojvbyg21iXa3Lrm2Xkb5wVaHe0e8Lh7OUW+YTST2FTG8Vfenk9CT4Hj5LNIJyw3abLRq194JeiN/wOWaqctilPcN6bEuFiaeYke4KywGTjyeqd3hCuBS2id6f8oRFs5Ld8nqnd4RtcnLQO9mnEUtMd32EWo3/AN2EQ4VtZK2okjdYtZHC4HzjndMDc7j/AHYQ3s07xOm9RF8AT9MfHJemnp/dLUrja1Og0KDaNryGh4DiCcp0NgQCe1wHtVi1sh5x7bLNr+Nx/d5/dLS/VXVJtTJDK9hOZjYonAHXVz5gdd/mBL1bGuFf/D3Jh8dkP4D4VIKypbTwhxeWFz7tsIyHBuUk7zcjciyalc430QcV/W42CAQmpalrRdzg3rKfeyxXBKmC6IseLwu8mRrvRu7uUtjwQucw6O1ehwRMVDJ6I7yQesfROfklI7yZD+EoFxXbqilhkbT1ccc9xkdI1zWaOF9TE7eAbG3Kh2fG3BxLqiJ4cXFpNc+LimwaMsUTAbZX3IFjfksn1FcfsFu31MyNsJY7Ndz97bbgOlBpqFSt2kMzQDIXOaHXHHIHHdxuEe85iQ5o3N0aOW92X4iqq4j0L19QusVdfCqv1kXxNVE2uuFbyyZsIreiSLvarU8iMzZJJJYsEuzT9G/63+yr0yoZwCS2X/V7ovorwypyEsktlQQU4aoquzrps6N2KSqqU8DN6Dvges9R1LLeGb0D8D0CoSwilPctMNktGfS+Sv8AZea8knqX97UM0j7MPpDuKu9lpftJPUSfJMicss0nZWXxOm9SxSaaXxx/3WH+PUfVUuzFTajp/Vt7ypdPU+OOP6rH/HlXHuy1y6e/xyH7vU/xKQpjEJ7TS/d4f4tSok1Z41Af0NT8VMfkoeM19pZPu0fuln+qDDcCfB1VuZiYLTYnOeuxzW9y+maWraRxsxv+ceX2r5X2EqgzEISdznOb+80j5r6Mw6puzlu3Q68242St2q2+UWnF+ipLZ+QklpWkaAX5y4FQJYuSyagxMt+h3KVNWRvAu4Ncd179/MhNLJOHuwiA6E34oZblvnJ9xT7G2H0v9VHqhvBHYSPeOReQy6Df7C75qY9j5KcdfpuU44pJmhOa5iZkZbNxRmc63Xd53c6gtda/VZO0LmiRheLtDmlw5xcXC7mhDuhmyk9XzCtqakklimlZYtha1z7mxDXuyiw5dVTzuF35W5Rn0adS0cbi36NyJNk3+I4oP1eL3TD6opXYkiop6y4vuRVh8mbB6/1kPeECMksjLAn3wjEfTgPvTQyLJASkkklKlnhUli3rk+Fn0Vyya5A59O3RD1C+xH7XcFZwy8ZvpN7wnRGeSRWVkkZDXNGubz7jivLCfJ5we1PcKo+Pu47T60f+W/zTbZkE736v/HYmndE8yfZS+gfhehBEBl4kmvm27Q5D6aeEVp7j0b+Lb84dxVvsvJ9pL6iTuCpAdPaPmrTZx1ny+ol+FCL1QZLRhfgNdamhBO5n8xXbMT8aJv8A9uB2TO+qE6TE8sbRfcPmU2/EuPmv5mX8d1z7mDKpxkCeE38ycdvBH+VU2O49x3WO+AN9vCOPzQ5VYiXEEcl/fb6KJJIXG5WULjoKdicMZJNS5nZS+aoaHa8QxwwvY6w32c49a0zG8fjipQaq7JI54m8S5Jc14LtLjM0tBdr0FZzseXNNE8MzZa97b66l8UHF/DdXfhjop3PZPcGCwYQ3zZAX6uG/doD0WTOHuU07NGjXtem8PyafNtFE+lNTTymWMEsLWkOILnXBd5zS1t9ByWVfJWSxxOcTwzjq1oIa8A201NjYdSwLC618EkbruawuaTa4DmhxBNvO84dq0TEasSQHgKlrSS0Z+HF2x73C5N26DlsdLLj4iEpTWl7npcFKEKbvlGp7A1z6ts4lAcyJ7WxvDrE3BLmuaDxS02CIjgLOntKx9vhAiwamgp6VnC3Gd7nOMbnlwF5LZSLEgga6ZUdYNtfLIwueIwS7S87tRZuo4g0vfkR0gkmcjfO21g+YDbKNNbm5vyWbbTk5denoXtORmbfdcd/WO9euvkG62Z3Jrezb626RpdcxOs4HpHeu0iScW/v5vWv3bvLdyK62Vf4piQ56Znunj+qHJgMxte1zv37+VXuzLvsMQHPSj3VEKaAssA+i/Zt/9l4kPu5/E76IQRVs27+zsRH5sB/G9NDIJ4BVJJJIOPQGx7VMik1HWO9QIzqnmuTolJalpjknkn86UfiaVD4ZO4s77Nh/Sz/7f1UAuQhv1flkqa9vfyWHC8R/UPhcqhTM/Ed1t7nKGmnsWgsiVlgJ48nqJv4ZVap+DnjP9TL8BSxyNLBCD14XLxJKNYSSSSxgpwJzfyeAF7rjEouKAbZSxt3X/wA2lloXhAlDKWa4ABs3M5rnh+snEA8wjQ5kA4XmGFPkFrRV0L+W+YMt1W1Rd4XZskGW5zSSjkAGWMvPWSCR7kUzkmrzXUpIdl4KqGIMlyuFPnzXe7IBl4rozawc8v1YTxnWsd5GqyilopA2VgsQdeK5ryLXs7ddpIBtuUXC8WfA5jxrlJygkixGt2kat1O8JzaLaB9XKHuAADcrWgAADefJABJJJvZdEpxUFyaO1n+uu/ZW3tytuz1Qc+DptPXPFPURNLbuLLOeMp38jlqcXg5obawD9+b/AN1ifghdbFabpL+3g3WX0oAvPrLUenFK6PkLE6Xg3NAN8zGP0AFjI0Oy7zuvZMsdqzRu/l3HUeV0aLXv+RzC8ukqpX3/ADGh3tcS6/YrGl8D9EwNJD5CP8zzr1hoAR9RWGMMedTu38m72K72aP2daOekd7poj8lb+ELYb8jcZWEcE+Uta0C2S4Lg25cSbAb1SbOPsKoc9LIPxMPyV6TTaYk/pKZEuzjvEsQHPHD7nuQ0r3AprUtaOeOP3P8A/qaGe4Z47FEkkkkGEnWFNL0FFAaLCtdeBh/TT90P1UIFSp/8PH66b4KdQglpvPV+WJBe3v5HXO4p6x/MmV2d3tHzXCdsdCU3CvKd6qT4CoSl4aeM71cnwFaOTSwREkkkoRJJJLGDnY6khNDO6dwDOHiaWGQtDjdhF26C2p1urrbSkjrWxgy5J23DGEt+0dKRYWcRa7svG3WN0zsrQMk2bxFz2gmOYPZfzXBsAzDps4j2qDtXsfWVVTHIxokEtLSyNs4DK008YAOa27KedRcJTl7XaxSnUhTi1OKd3n4H67Z6ndQwwNZFDVRu+2mL3EuI4QOZlGmhLNRvyKvj8HgtpOHO5gzT28a6uMG8CtSbOmnbEDvbFeR/UdQ33lXOJeCapbwYoaiUvLrO4V4a1rdOMC1vJzakjddLOhxGVO34RSHEcLhw16s48HPg2q4qqGqIiELXE5i9wc612nKyxPbp0rZ13S0hihijJBLGMaSNAS1oBNuk3PtXgSOTf1O7JNRu3FWTKl7Esgt7V1dK6WwDNvDlF4lEf1lvvilWQ4LJYzdMEg9wPyWr+HOs8Whj5TLn9ga4fNZBh77F3TG8fhK6+HYtWDS13VyKrDD5bRTjnY34wq9PQPsH9LfmFSGe4ssDKSSSUYS9svF0QigEyb/DR+um+CnUNoUuY+Lx+tm+CBQwkp4/L8sWGPy/J07d/XSuF0TouU7GQlIojxj6D/hKjp2nOp9F3wlaOTPA0kkkgESSSSxjYvB3ScJs5ijemU/uQQv/AJUR0UhdTUDmmzjQQAE6tJa0synsVV4Ioy7AMSA1JNUB1mjYrLZ9l8Lwxx3GCVh/ZlJHYm4f+QjXXsDLD5s7Wk7yO0jQ+3oV3Ss1Fv60QjgEpBew6i+a3QfOHSCPai+k5F0V1ZMhR1sP1BUdOzlMXXkHo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8" name="Picture 8" descr="http://t3.gstatic.com/images?q=tbn:ANd9GcRE5nOAPs4szFqNN4cgGvBy5HPtPgR2iA9pfQI5bLN6VHTgN04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3284984"/>
            <a:ext cx="3653105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Inovações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Celulares</a:t>
            </a:r>
          </a:p>
          <a:p>
            <a:pPr marL="537210" lvl="1" indent="0">
              <a:buNone/>
            </a:pP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3429000"/>
            <a:ext cx="3547038" cy="289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3571876"/>
            <a:ext cx="4286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2285992"/>
            <a:ext cx="27622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Inovações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Smartphone</a:t>
            </a:r>
          </a:p>
          <a:p>
            <a:pPr lvl="1"/>
            <a:r>
              <a:rPr lang="pt-BR" dirty="0">
                <a:hlinkClick r:id="rId2" action="ppaction://hlinkfile"/>
              </a:rPr>
              <a:t> </a:t>
            </a:r>
            <a:r>
              <a:rPr lang="pt-BR" dirty="0" err="1">
                <a:hlinkClick r:id="rId2" action="ppaction://hlinkfile"/>
              </a:rPr>
              <a:t>Atrix</a:t>
            </a:r>
            <a:r>
              <a:rPr lang="pt-BR" dirty="0">
                <a:hlinkClick r:id="rId2" action="ppaction://hlinkfile"/>
              </a:rPr>
              <a:t> 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149080"/>
            <a:ext cx="3374084" cy="211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3068960"/>
            <a:ext cx="38100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3212976"/>
            <a:ext cx="1118112" cy="8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aixaDeTexto 11"/>
          <p:cNvSpPr txBox="1"/>
          <p:nvPr/>
        </p:nvSpPr>
        <p:spPr>
          <a:xfrm>
            <a:off x="6084168" y="242088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LapDock</a:t>
            </a:r>
            <a:endParaRPr lang="pt-BR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1800" y="2564904"/>
            <a:ext cx="2407915" cy="152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Inovações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E-Book</a:t>
            </a:r>
            <a:r>
              <a:rPr lang="pt-BR" dirty="0"/>
              <a:t> </a:t>
            </a:r>
            <a:r>
              <a:rPr lang="pt-BR" dirty="0" err="1"/>
              <a:t>Readers</a:t>
            </a:r>
            <a:endParaRPr lang="pt-BR" dirty="0"/>
          </a:p>
          <a:p>
            <a:pPr lvl="1"/>
            <a:r>
              <a:rPr lang="pt-BR" dirty="0">
                <a:hlinkClick r:id="rId2" action="ppaction://hlinkfile"/>
              </a:rPr>
              <a:t>Comercial do </a:t>
            </a:r>
            <a:r>
              <a:rPr lang="pt-BR" dirty="0" err="1">
                <a:hlinkClick r:id="rId2" action="ppaction://hlinkfile"/>
              </a:rPr>
              <a:t>ipad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860032" y="2564904"/>
            <a:ext cx="3071834" cy="3611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Inovações tecnológicas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Teclados e mouses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C0EE6-6FA6-4C5A-BBA1-8F03DAC22EA2}" type="datetime1">
              <a:rPr lang="pt-BR" smtClean="0"/>
              <a:pPr/>
              <a:t>15/11/2022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Noções de Informática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7B893-D777-4016-9221-0D3CF51EF96B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2500306"/>
            <a:ext cx="44577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2714620"/>
            <a:ext cx="28384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7884" y="2571744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3357562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upo 13"/>
          <p:cNvGrpSpPr/>
          <p:nvPr/>
        </p:nvGrpSpPr>
        <p:grpSpPr>
          <a:xfrm>
            <a:off x="857224" y="3571876"/>
            <a:ext cx="2762250" cy="2762250"/>
            <a:chOff x="1071538" y="3643314"/>
            <a:chExt cx="2762250" cy="2762250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1071538" y="3643314"/>
              <a:ext cx="2762250" cy="276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CaixaDeTexto 12"/>
            <p:cNvSpPr txBox="1"/>
            <p:nvPr/>
          </p:nvSpPr>
          <p:spPr>
            <a:xfrm>
              <a:off x="2500298" y="3714752"/>
              <a:ext cx="1212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Mouse a laser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Balcão Envidraçado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954</Words>
  <Application>Microsoft Office PowerPoint</Application>
  <PresentationFormat>Apresentação na tela (4:3)</PresentationFormat>
  <Paragraphs>388</Paragraphs>
  <Slides>55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Century Gothic</vt:lpstr>
      <vt:lpstr>Verdana</vt:lpstr>
      <vt:lpstr>Wingdings 2</vt:lpstr>
      <vt:lpstr>Verve</vt:lpstr>
      <vt:lpstr>Apresentação do PowerPoint</vt:lpstr>
      <vt:lpstr>Apresentação do PowerPoint</vt:lpstr>
      <vt:lpstr>A influência da TI</vt:lpstr>
      <vt:lpstr>Algumas características da era da informação</vt:lpstr>
      <vt:lpstr>Conhecimento Tecnológico</vt:lpstr>
      <vt:lpstr>Inovações tecnológicas</vt:lpstr>
      <vt:lpstr>Inovações tecnológicas</vt:lpstr>
      <vt:lpstr>Inovações tecnológicas</vt:lpstr>
      <vt:lpstr>Inovações tecnológicas</vt:lpstr>
      <vt:lpstr>Inovações tecnológicas</vt:lpstr>
      <vt:lpstr>Inovações tecnológicas</vt:lpstr>
      <vt:lpstr>Inovações tecnológicas</vt:lpstr>
      <vt:lpstr>Inovações tecnológicas</vt:lpstr>
      <vt:lpstr>Inovações tecnológicas</vt:lpstr>
      <vt:lpstr>Apresentação do PowerPoint</vt:lpstr>
      <vt:lpstr>Os quatro pilares da educação de agora </vt:lpstr>
      <vt:lpstr>Apresentação do PowerPoint</vt:lpstr>
      <vt:lpstr>EaD</vt:lpstr>
      <vt:lpstr>Elementos e características</vt:lpstr>
      <vt:lpstr>Características da EaD (Petri)</vt:lpstr>
      <vt:lpstr>Apresentação do PowerPoint</vt:lpstr>
      <vt:lpstr>Tecnologia da Informação</vt:lpstr>
      <vt:lpstr>Unidade de informação</vt:lpstr>
      <vt:lpstr>Unidade de informação</vt:lpstr>
      <vt:lpstr>Hardware</vt:lpstr>
      <vt:lpstr>Computador</vt:lpstr>
      <vt:lpstr>Computador</vt:lpstr>
      <vt:lpstr>Computador</vt:lpstr>
      <vt:lpstr>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Periféricos do computador</vt:lpstr>
      <vt:lpstr>Tipos de Computador</vt:lpstr>
      <vt:lpstr>Tipos de Computador</vt:lpstr>
      <vt:lpstr>Tipos de Computador</vt:lpstr>
      <vt:lpstr>Tipos de Computador</vt:lpstr>
      <vt:lpstr>Tipos de Computador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usuario</dc:creator>
  <cp:lastModifiedBy>GETÚLIO DA SILVA SANTOS</cp:lastModifiedBy>
  <cp:revision>158</cp:revision>
  <dcterms:created xsi:type="dcterms:W3CDTF">2008-05-15T23:46:38Z</dcterms:created>
  <dcterms:modified xsi:type="dcterms:W3CDTF">2022-11-15T21:37:08Z</dcterms:modified>
</cp:coreProperties>
</file>